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36"/>
  </p:notesMasterIdLst>
  <p:handoutMasterIdLst>
    <p:handoutMasterId r:id="rId37"/>
  </p:handoutMasterIdLst>
  <p:sldIdLst>
    <p:sldId id="256" r:id="rId2"/>
    <p:sldId id="298" r:id="rId3"/>
    <p:sldId id="257" r:id="rId4"/>
    <p:sldId id="258" r:id="rId5"/>
    <p:sldId id="285" r:id="rId6"/>
    <p:sldId id="284" r:id="rId7"/>
    <p:sldId id="286" r:id="rId8"/>
    <p:sldId id="259" r:id="rId9"/>
    <p:sldId id="287" r:id="rId10"/>
    <p:sldId id="296" r:id="rId11"/>
    <p:sldId id="260" r:id="rId12"/>
    <p:sldId id="261" r:id="rId13"/>
    <p:sldId id="262" r:id="rId14"/>
    <p:sldId id="263" r:id="rId15"/>
    <p:sldId id="288" r:id="rId16"/>
    <p:sldId id="265" r:id="rId17"/>
    <p:sldId id="289" r:id="rId18"/>
    <p:sldId id="290" r:id="rId19"/>
    <p:sldId id="267" r:id="rId20"/>
    <p:sldId id="300" r:id="rId21"/>
    <p:sldId id="301" r:id="rId22"/>
    <p:sldId id="270" r:id="rId23"/>
    <p:sldId id="297" r:id="rId24"/>
    <p:sldId id="271" r:id="rId25"/>
    <p:sldId id="272" r:id="rId26"/>
    <p:sldId id="291" r:id="rId27"/>
    <p:sldId id="292" r:id="rId28"/>
    <p:sldId id="275" r:id="rId29"/>
    <p:sldId id="293" r:id="rId30"/>
    <p:sldId id="280" r:id="rId31"/>
    <p:sldId id="281" r:id="rId32"/>
    <p:sldId id="299" r:id="rId33"/>
    <p:sldId id="294" r:id="rId34"/>
    <p:sldId id="295" r:id="rId3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0323" autoAdjust="0"/>
  </p:normalViewPr>
  <p:slideViewPr>
    <p:cSldViewPr>
      <p:cViewPr varScale="1">
        <p:scale>
          <a:sx n="62" d="100"/>
          <a:sy n="62" d="100"/>
        </p:scale>
        <p:origin x="-642" y="-78"/>
      </p:cViewPr>
      <p:guideLst>
        <p:guide orient="horz" pos="1392"/>
        <p:guide pos="5472"/>
      </p:guideLst>
    </p:cSldViewPr>
  </p:slideViewPr>
  <p:outlineViewPr>
    <p:cViewPr>
      <p:scale>
        <a:sx n="33" d="100"/>
        <a:sy n="33" d="100"/>
      </p:scale>
      <p:origin x="0" y="282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CHAPTER 03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315577E-416D-4066-95C5-D34E88996AFC}" type="datetime1">
              <a:rPr lang="en-US"/>
              <a:pPr>
                <a:defRPr/>
              </a:pPr>
              <a:t>10/11/2012</a:t>
            </a:fld>
            <a:endParaRPr lang="en-US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MARKETING</a:t>
            </a:r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E89E8B5-6FC0-4B92-B38B-EE1A516D65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CHAPTER 03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D03C0B4-F5A7-4CA3-9AC7-66DC845354A0}" type="datetime1">
              <a:rPr lang="en-US"/>
              <a:pPr>
                <a:defRPr/>
              </a:pPr>
              <a:t>10/11/2012</a:t>
            </a:fld>
            <a:endParaRPr lang="en-US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MARKETING</a:t>
            </a:r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E9E007D-5833-41C1-8931-F7DA3A6F08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CHAPTER 03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9035245B-51C5-4E95-B229-49B7E761A92C}" type="datetime1">
              <a:rPr lang="en-US" smtClean="0"/>
              <a:pPr/>
              <a:t>10/11/2012</a:t>
            </a:fld>
            <a:endParaRPr lang="en-US" smtClean="0"/>
          </a:p>
        </p:txBody>
      </p:sp>
      <p:sp>
        <p:nvSpPr>
          <p:cNvPr id="358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MARKETING</a:t>
            </a:r>
          </a:p>
        </p:txBody>
      </p:sp>
      <p:sp>
        <p:nvSpPr>
          <p:cNvPr id="358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DDF4A9-55DB-4BBB-8E91-6C6CE6A99894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58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03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AD03C0B4-F5A7-4CA3-9AC7-66DC845354A0}" type="datetime1">
              <a:rPr lang="en-US" smtClean="0"/>
              <a:pPr>
                <a:defRPr/>
              </a:pPr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MARKETING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E9E007D-5833-41C1-8931-F7DA3A6F088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685800" cy="68580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3429000" y="6248400"/>
            <a:ext cx="5715000" cy="457200"/>
            <a:chOff x="2160" y="3936"/>
            <a:chExt cx="3600" cy="288"/>
          </a:xfrm>
        </p:grpSpPr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2535" y="3973"/>
              <a:ext cx="3225" cy="0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2160" y="3936"/>
              <a:ext cx="35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r" defTabSz="1027113">
                <a:tabLst>
                  <a:tab pos="3889375" algn="r"/>
                </a:tabLst>
                <a:defRPr/>
              </a:pPr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© 2009 South-Western, Cengage Learning</a:t>
              </a:r>
            </a:p>
          </p:txBody>
        </p:sp>
        <p:sp>
          <p:nvSpPr>
            <p:cNvPr id="9" name="Rectangle 9"/>
            <p:cNvSpPr>
              <a:spLocks noChangeArrowheads="1"/>
            </p:cNvSpPr>
            <p:nvPr userDrawn="1"/>
          </p:nvSpPr>
          <p:spPr bwMode="auto">
            <a:xfrm>
              <a:off x="2304" y="3936"/>
              <a:ext cx="11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ctr" defTabSz="1027113">
                <a:tabLst>
                  <a:tab pos="3889375" algn="r"/>
                </a:tabLst>
                <a:defRPr/>
              </a:pPr>
              <a:r>
                <a:rPr lang="en-US" sz="1400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MARKETING</a:t>
              </a:r>
              <a:endParaRPr lang="en-US" sz="14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0" y="6296025"/>
            <a:ext cx="1371600" cy="0"/>
          </a:xfrm>
          <a:prstGeom prst="line">
            <a:avLst/>
          </a:prstGeom>
          <a:noFill/>
          <a:ln w="76200">
            <a:solidFill>
              <a:schemeClr val="hlink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0" y="2514600"/>
            <a:ext cx="1371600" cy="0"/>
          </a:xfrm>
          <a:prstGeom prst="line">
            <a:avLst/>
          </a:prstGeom>
          <a:noFill/>
          <a:ln w="76200">
            <a:solidFill>
              <a:schemeClr val="hlink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8458200" y="0"/>
            <a:ext cx="685800" cy="6096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743200"/>
            <a:ext cx="7772400" cy="3427413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1524000"/>
          </a:xfrm>
        </p:spPr>
        <p:txBody>
          <a:bodyPr/>
          <a:lstStyle>
            <a:lvl1pPr>
              <a:defRPr sz="400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7D17D-D975-43EE-A822-4D0D04C220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Rectangle 103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7CC26F-6299-432F-845C-5AE86B394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Rectangle 103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9049F-7FBA-4A70-8138-04C5E08BE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Rectangle 103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3CE18-9A9A-48A8-9C8A-F5D5446D4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Rectangle 103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CFCCB-24F7-419B-9E3D-2A085DFB9E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6" name="Rectangle 103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A2FEE7-BDED-4B54-9653-2DF3DE5EB3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8" name="Rectangle 103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321C6-F8EC-47A7-82EE-5E49483A1B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4" name="Rectangle 103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2DBAE-2590-4182-8D87-714E31323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3" name="Rectangle 103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5AF39D-E232-4E05-B3F7-72EC6ADAE9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6" name="Rectangle 103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06ADD-C6AB-4C7F-B036-8F5A4121B5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3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6" name="Rectangle 103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50D2B-196F-4AE9-9757-B66BA01F3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26"/>
          <p:cNvPicPr>
            <a:picLocks noChangeAspect="1" noChangeArrowheads="1"/>
          </p:cNvPicPr>
          <p:nvPr/>
        </p:nvPicPr>
        <p:blipFill>
          <a:blip r:embed="rId13" cstate="print"/>
          <a:srcRect t="16884"/>
          <a:stretch>
            <a:fillRect/>
          </a:stretch>
        </p:blipFill>
        <p:spPr bwMode="auto">
          <a:xfrm>
            <a:off x="0" y="0"/>
            <a:ext cx="91408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28" name="Group 1028"/>
          <p:cNvGrpSpPr>
            <a:grpSpLocks/>
          </p:cNvGrpSpPr>
          <p:nvPr/>
        </p:nvGrpSpPr>
        <p:grpSpPr bwMode="auto">
          <a:xfrm>
            <a:off x="3429000" y="6248400"/>
            <a:ext cx="5715000" cy="457200"/>
            <a:chOff x="2160" y="3936"/>
            <a:chExt cx="3600" cy="288"/>
          </a:xfrm>
        </p:grpSpPr>
        <p:sp>
          <p:nvSpPr>
            <p:cNvPr id="81925" name="Line 1029"/>
            <p:cNvSpPr>
              <a:spLocks noChangeShapeType="1"/>
            </p:cNvSpPr>
            <p:nvPr/>
          </p:nvSpPr>
          <p:spPr bwMode="auto">
            <a:xfrm>
              <a:off x="2535" y="3973"/>
              <a:ext cx="3225" cy="0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1926" name="Rectangle 1030"/>
            <p:cNvSpPr>
              <a:spLocks noChangeArrowheads="1"/>
            </p:cNvSpPr>
            <p:nvPr/>
          </p:nvSpPr>
          <p:spPr bwMode="auto">
            <a:xfrm>
              <a:off x="2160" y="3936"/>
              <a:ext cx="35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r" defTabSz="1027113">
                <a:tabLst>
                  <a:tab pos="3889375" algn="r"/>
                </a:tabLst>
                <a:defRPr/>
              </a:pPr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© 2009 South-Western, Cengage Learning</a:t>
              </a:r>
            </a:p>
          </p:txBody>
        </p:sp>
        <p:sp>
          <p:nvSpPr>
            <p:cNvPr id="81927" name="Rectangle 1031"/>
            <p:cNvSpPr>
              <a:spLocks noChangeArrowheads="1"/>
            </p:cNvSpPr>
            <p:nvPr userDrawn="1"/>
          </p:nvSpPr>
          <p:spPr bwMode="auto">
            <a:xfrm>
              <a:off x="2304" y="3936"/>
              <a:ext cx="11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ctr" defTabSz="1027113">
                <a:tabLst>
                  <a:tab pos="3889375" algn="r"/>
                </a:tabLst>
                <a:defRPr/>
              </a:pPr>
              <a:r>
                <a:rPr lang="en-US" sz="1400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MARKETING</a:t>
              </a:r>
              <a:endParaRPr lang="en-US" sz="14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81928" name="Rectangle 10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3200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2800" i="1">
                <a:solidFill>
                  <a:schemeClr val="folHlink"/>
                </a:solidFill>
              </a:defRPr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81929" name="Rectangle 1033"/>
          <p:cNvSpPr>
            <a:spLocks noChangeArrowheads="1"/>
          </p:cNvSpPr>
          <p:nvPr/>
        </p:nvSpPr>
        <p:spPr bwMode="auto">
          <a:xfrm>
            <a:off x="0" y="0"/>
            <a:ext cx="685800" cy="68580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1930" name="Line 1034"/>
          <p:cNvSpPr>
            <a:spLocks noChangeShapeType="1"/>
          </p:cNvSpPr>
          <p:nvPr/>
        </p:nvSpPr>
        <p:spPr bwMode="auto">
          <a:xfrm>
            <a:off x="0" y="6296025"/>
            <a:ext cx="1371600" cy="0"/>
          </a:xfrm>
          <a:prstGeom prst="line">
            <a:avLst/>
          </a:prstGeom>
          <a:noFill/>
          <a:ln w="76200">
            <a:solidFill>
              <a:schemeClr val="hlink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1931" name="Rectangle 1035"/>
          <p:cNvSpPr>
            <a:spLocks noChangeArrowheads="1"/>
          </p:cNvSpPr>
          <p:nvPr/>
        </p:nvSpPr>
        <p:spPr bwMode="auto">
          <a:xfrm>
            <a:off x="0" y="1752600"/>
            <a:ext cx="4570413" cy="109538"/>
          </a:xfrm>
          <a:prstGeom prst="rect">
            <a:avLst/>
          </a:prstGeom>
          <a:gradFill rotWithShape="0">
            <a:gsLst>
              <a:gs pos="0">
                <a:srgbClr val="66C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103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33" name="Rectangle 1037"/>
          <p:cNvSpPr>
            <a:spLocks noChangeArrowheads="1"/>
          </p:cNvSpPr>
          <p:nvPr/>
        </p:nvSpPr>
        <p:spPr bwMode="auto">
          <a:xfrm>
            <a:off x="8458200" y="0"/>
            <a:ext cx="685800" cy="6096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1934" name="Rectangle 10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200" y="0"/>
            <a:ext cx="68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47672F25-CDBA-4F8F-A53E-D77DE0EDEC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 bldLvl="5" autoUpdateAnimBg="0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19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19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19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19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19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339725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027113" indent="-3413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370013" indent="-3413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1712913" indent="-3413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1701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6273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0845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5417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E7C71E-F1EA-427E-A125-BC82F7002E33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3075" name="Rectangle 14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MARKETING BEGINS </a:t>
            </a:r>
            <a:br>
              <a:rPr lang="en-US" smtClean="0"/>
            </a:br>
            <a:r>
              <a:rPr lang="en-US" smtClean="0"/>
              <a:t>WITH ECONOMICS</a:t>
            </a:r>
          </a:p>
        </p:txBody>
      </p:sp>
      <p:sp>
        <p:nvSpPr>
          <p:cNvPr id="3077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795338" indent="-795338" eaLnBrk="1" hangingPunct="1"/>
            <a:r>
              <a:rPr lang="en-US" b="1" smtClean="0">
                <a:solidFill>
                  <a:schemeClr val="accent2"/>
                </a:solidFill>
              </a:rPr>
              <a:t>3-1	</a:t>
            </a:r>
            <a:r>
              <a:rPr lang="en-US" smtClean="0"/>
              <a:t>Scarcity and Private Enterprise</a:t>
            </a:r>
          </a:p>
          <a:p>
            <a:pPr marL="795338" indent="-795338" eaLnBrk="1" hangingPunct="1"/>
            <a:r>
              <a:rPr lang="en-US" b="1" smtClean="0">
                <a:solidFill>
                  <a:schemeClr val="accent2"/>
                </a:solidFill>
              </a:rPr>
              <a:t>3-2	</a:t>
            </a:r>
            <a:r>
              <a:rPr lang="en-US" smtClean="0"/>
              <a:t>Observing the Law of Supply and Demand</a:t>
            </a:r>
          </a:p>
          <a:p>
            <a:pPr marL="795338" indent="-795338" eaLnBrk="1" hangingPunct="1"/>
            <a:r>
              <a:rPr lang="en-US" b="1" smtClean="0">
                <a:solidFill>
                  <a:schemeClr val="accent2"/>
                </a:solidFill>
              </a:rPr>
              <a:t>3-3	</a:t>
            </a:r>
            <a:r>
              <a:rPr lang="en-US" smtClean="0"/>
              <a:t>Types of Economic Competition</a:t>
            </a:r>
          </a:p>
          <a:p>
            <a:pPr marL="795338" indent="-795338" eaLnBrk="1" hangingPunct="1"/>
            <a:r>
              <a:rPr lang="en-US" b="1" smtClean="0">
                <a:solidFill>
                  <a:schemeClr val="accent2"/>
                </a:solidFill>
              </a:rPr>
              <a:t>3-4	</a:t>
            </a:r>
            <a:r>
              <a:rPr lang="en-US" smtClean="0"/>
              <a:t>Enhancing Economic Utility</a:t>
            </a:r>
          </a:p>
        </p:txBody>
      </p:sp>
      <p:sp>
        <p:nvSpPr>
          <p:cNvPr id="3078" name="AutoShape 8"/>
          <p:cNvSpPr>
            <a:spLocks noChangeArrowheads="1"/>
          </p:cNvSpPr>
          <p:nvPr/>
        </p:nvSpPr>
        <p:spPr bwMode="auto">
          <a:xfrm>
            <a:off x="152400" y="152400"/>
            <a:ext cx="1371600" cy="11430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CHAPTER</a:t>
            </a:r>
            <a:r>
              <a:rPr lang="en-US" sz="3200" b="1">
                <a:solidFill>
                  <a:schemeClr val="bg1"/>
                </a:solidFill>
              </a:rPr>
              <a:t/>
            </a:r>
            <a:br>
              <a:rPr lang="en-US" sz="3200" b="1">
                <a:solidFill>
                  <a:schemeClr val="bg1"/>
                </a:solidFill>
              </a:rPr>
            </a:br>
            <a:r>
              <a:rPr lang="en-US" sz="4400" b="1">
                <a:solidFill>
                  <a:schemeClr val="bg1"/>
                </a:solidFill>
              </a:rPr>
              <a:t>3</a:t>
            </a:r>
          </a:p>
        </p:txBody>
      </p:sp>
    </p:spTree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8593FC-FBDA-433A-A524-AAB5E894E43D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America’s Private</a:t>
            </a:r>
            <a:br>
              <a:rPr lang="en-US" smtClean="0"/>
            </a:br>
            <a:r>
              <a:rPr lang="en-US" smtClean="0"/>
              <a:t>Enterprise Economy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438400"/>
            <a:ext cx="8305800" cy="3886200"/>
          </a:xfrm>
        </p:spPr>
        <p:txBody>
          <a:bodyPr/>
          <a:lstStyle/>
          <a:p>
            <a:pPr eaLnBrk="1" hangingPunct="1"/>
            <a:r>
              <a:rPr lang="en-US" sz="2800" smtClean="0"/>
              <a:t>Producers - use resources to develop products</a:t>
            </a:r>
          </a:p>
          <a:p>
            <a:pPr lvl="1" eaLnBrk="1" hangingPunct="1"/>
            <a:r>
              <a:rPr lang="en-US" sz="2400" smtClean="0"/>
              <a:t>Hope to sell products to consumers for a profit. </a:t>
            </a:r>
          </a:p>
          <a:p>
            <a:pPr lvl="1" eaLnBrk="1" hangingPunct="1"/>
            <a:r>
              <a:rPr lang="en-US" sz="2400" b="1" i="1" smtClean="0"/>
              <a:t>Supply</a:t>
            </a:r>
            <a:r>
              <a:rPr lang="en-US" sz="2400" smtClean="0"/>
              <a:t>: relationship between quantity of the products producers are willing/able to provide and the price. </a:t>
            </a:r>
            <a:br>
              <a:rPr lang="en-US" sz="2400" smtClean="0"/>
            </a:br>
            <a:endParaRPr lang="en-US" sz="2400" smtClean="0"/>
          </a:p>
          <a:p>
            <a:pPr eaLnBrk="1" hangingPunct="1"/>
            <a:r>
              <a:rPr lang="en-US" sz="2800" smtClean="0"/>
              <a:t>Government - ideally have little interference</a:t>
            </a:r>
          </a:p>
          <a:p>
            <a:pPr lvl="1" eaLnBrk="1" hangingPunct="1"/>
            <a:r>
              <a:rPr lang="en-US" sz="2400" smtClean="0"/>
              <a:t>Enact laws and regulations to protect consumers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B551D99-C347-47BD-A4FD-D71DED309DDA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331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OBSERVING THE LAW </a:t>
            </a:r>
            <a:br>
              <a:rPr lang="en-US" smtClean="0"/>
            </a:br>
            <a:r>
              <a:rPr lang="en-US" smtClean="0"/>
              <a:t>OF SUPPLY AND DEMAND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GOALS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1000" b="1" smtClean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n-US" smtClean="0"/>
              <a:t>Explain microeconomics and the concept of consumer demand.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1000" smtClean="0"/>
          </a:p>
          <a:p>
            <a:pPr eaLnBrk="1" hangingPunct="1">
              <a:defRPr/>
            </a:pPr>
            <a:r>
              <a:rPr lang="en-US" smtClean="0"/>
              <a:t>Identify factors that affect supply and its relationship to demand.</a:t>
            </a:r>
          </a:p>
        </p:txBody>
      </p:sp>
      <p:sp>
        <p:nvSpPr>
          <p:cNvPr id="13318" name="AutoShape 4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3-2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6BA6B7-BF6F-4BE3-9BE1-58CACD001783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Economics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8382000" cy="4495800"/>
          </a:xfrm>
        </p:spPr>
        <p:txBody>
          <a:bodyPr/>
          <a:lstStyle/>
          <a:p>
            <a:pPr eaLnBrk="1" hangingPunct="1"/>
            <a:r>
              <a:rPr lang="en-US" smtClean="0"/>
              <a:t>Economics attempts to understand and explain how consumers and producer make decisions concerning the allocation of their resources.</a:t>
            </a:r>
            <a:r>
              <a:rPr lang="en-US" b="1" smtClean="0">
                <a:solidFill>
                  <a:schemeClr val="accent2"/>
                </a:solidFill>
              </a:rPr>
              <a:t>  </a:t>
            </a:r>
            <a:r>
              <a:rPr lang="en-US" sz="2000" b="1" smtClean="0"/>
              <a:t>(operate on 2 levels)</a:t>
            </a:r>
            <a:br>
              <a:rPr lang="en-US" sz="2000" b="1" smtClean="0"/>
            </a:br>
            <a:endParaRPr lang="en-US" sz="800" b="1" smtClean="0"/>
          </a:p>
          <a:p>
            <a:pPr eaLnBrk="1" hangingPunct="1"/>
            <a:r>
              <a:rPr lang="en-US" b="1" smtClean="0">
                <a:solidFill>
                  <a:schemeClr val="accent2"/>
                </a:solidFill>
              </a:rPr>
              <a:t>Macroeconomics</a:t>
            </a:r>
            <a:r>
              <a:rPr lang="en-US" smtClean="0"/>
              <a:t> studies the economic behavior/relationships of an entire society.</a:t>
            </a:r>
          </a:p>
          <a:p>
            <a:pPr lvl="1" eaLnBrk="1" hangingPunct="1"/>
            <a:r>
              <a:rPr lang="en-US" smtClean="0"/>
              <a:t>Big Picture - Studies decisions of all consumer and producers &amp; decisions effect on economy.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512639-ACD6-4DBC-AB30-95A3C5A13B53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Economics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382000" cy="42672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accent2"/>
                </a:solidFill>
              </a:rPr>
              <a:t>Microeconomics</a:t>
            </a:r>
            <a:r>
              <a:rPr lang="en-US" smtClean="0"/>
              <a:t> is the study of relationships between individual customers and producers.</a:t>
            </a:r>
          </a:p>
          <a:p>
            <a:pPr lvl="1" eaLnBrk="1" hangingPunct="1"/>
            <a:r>
              <a:rPr lang="en-US" smtClean="0"/>
              <a:t>Small parts of the total economy picture.</a:t>
            </a:r>
          </a:p>
          <a:p>
            <a:pPr lvl="1" eaLnBrk="1" hangingPunct="1"/>
            <a:r>
              <a:rPr lang="en-US" smtClean="0"/>
              <a:t>Understand consumer decision making.</a:t>
            </a:r>
          </a:p>
          <a:p>
            <a:pPr lvl="1" eaLnBrk="1" hangingPunct="1"/>
            <a:r>
              <a:rPr lang="en-US" smtClean="0"/>
              <a:t>Understand business competitors.</a:t>
            </a:r>
          </a:p>
          <a:p>
            <a:pPr lvl="1" eaLnBrk="1" hangingPunct="1"/>
            <a:r>
              <a:rPr lang="en-US" smtClean="0"/>
              <a:t>Relationship between supply &amp; consumer demand is important marketing tool. 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F006AA6-65A5-407C-83E4-11388F5C8FEF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Microeconomics and</a:t>
            </a:r>
            <a:br>
              <a:rPr lang="en-US" smtClean="0"/>
            </a:br>
            <a:r>
              <a:rPr lang="en-US" smtClean="0"/>
              <a:t>Consumer Demand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305800" cy="4419600"/>
          </a:xfrm>
        </p:spPr>
        <p:txBody>
          <a:bodyPr/>
          <a:lstStyle/>
          <a:p>
            <a:pPr eaLnBrk="1" hangingPunct="1"/>
            <a:r>
              <a:rPr lang="en-US" dirty="0" smtClean="0"/>
              <a:t>Factors affecting demand</a:t>
            </a:r>
          </a:p>
          <a:p>
            <a:pPr marL="630238" lvl="1" indent="-514350" eaLnBrk="1" hangingPunct="1">
              <a:buFont typeface="+mj-lt"/>
              <a:buAutoNum type="arabicPeriod"/>
            </a:pPr>
            <a:r>
              <a:rPr lang="en-US" b="1" dirty="0" smtClean="0"/>
              <a:t>If need or want is important/strong</a:t>
            </a:r>
          </a:p>
          <a:p>
            <a:pPr lvl="2" eaLnBrk="1" hangingPunct="1"/>
            <a:r>
              <a:rPr lang="en-US" dirty="0" smtClean="0"/>
              <a:t> Consumers may be willing to spend more money.</a:t>
            </a:r>
          </a:p>
          <a:p>
            <a:pPr marL="630238" lvl="1" indent="-514350" eaLnBrk="1" hangingPunct="1">
              <a:buFont typeface="+mj-lt"/>
              <a:buAutoNum type="arabicPeriod"/>
            </a:pPr>
            <a:r>
              <a:rPr lang="en-US" b="1" dirty="0" smtClean="0"/>
              <a:t>Available supply of product</a:t>
            </a:r>
          </a:p>
          <a:p>
            <a:pPr lvl="2" eaLnBrk="1" hangingPunct="1"/>
            <a:r>
              <a:rPr lang="en-US" dirty="0" smtClean="0"/>
              <a:t>Large Supply = lower value: Careful not to overpay.</a:t>
            </a:r>
          </a:p>
          <a:p>
            <a:pPr lvl="2" eaLnBrk="1" hangingPunct="1"/>
            <a:r>
              <a:rPr lang="en-US" dirty="0" smtClean="0"/>
              <a:t>Low Supply = Higher value: Willing to spend more.</a:t>
            </a:r>
          </a:p>
          <a:p>
            <a:pPr marL="584200" lvl="1" indent="-514350" eaLnBrk="1" hangingPunct="1">
              <a:buFont typeface="+mj-lt"/>
              <a:buAutoNum type="arabicPeriod"/>
            </a:pPr>
            <a:r>
              <a:rPr lang="en-US" b="1" dirty="0" smtClean="0"/>
              <a:t>Availability of Alternatives</a:t>
            </a:r>
          </a:p>
          <a:p>
            <a:pPr lvl="2" eaLnBrk="1" hangingPunct="1"/>
            <a:r>
              <a:rPr lang="en-US" dirty="0" smtClean="0"/>
              <a:t>One product/brand they use: Willing to spend more.</a:t>
            </a:r>
          </a:p>
          <a:p>
            <a:pPr lvl="2" eaLnBrk="1" hangingPunct="1"/>
            <a:r>
              <a:rPr lang="en-US" dirty="0" smtClean="0"/>
              <a:t>Many Options: Careful not to overpay.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4FF7370-BFAD-4D58-9172-822AFE81DD98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Microeconomics and</a:t>
            </a:r>
            <a:br>
              <a:rPr lang="en-US" smtClean="0"/>
            </a:br>
            <a:r>
              <a:rPr lang="en-US" smtClean="0"/>
              <a:t>Consumer Demand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4582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Analyzing Demand Curves</a:t>
            </a:r>
          </a:p>
          <a:p>
            <a:pPr eaLnBrk="1" hangingPunct="1">
              <a:lnSpc>
                <a:spcPct val="90000"/>
              </a:lnSpc>
            </a:pPr>
            <a:endParaRPr lang="en-US" sz="900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Economists try to determine how much consumers are willing and able to pay for various quantities of products or services.</a:t>
            </a:r>
            <a:br>
              <a:rPr lang="en-US" smtClean="0"/>
            </a:br>
            <a:endParaRPr lang="en-US" sz="700" smtClean="0"/>
          </a:p>
          <a:p>
            <a:pPr lvl="1" eaLnBrk="1" hangingPunct="1">
              <a:lnSpc>
                <a:spcPct val="90000"/>
              </a:lnSpc>
            </a:pPr>
            <a:r>
              <a:rPr lang="en-US" b="1" u="sng" smtClean="0"/>
              <a:t>Demand Curve</a:t>
            </a:r>
            <a:r>
              <a:rPr lang="en-US" smtClean="0"/>
              <a:t>: Relationship between price and the quantity demanded.</a:t>
            </a:r>
          </a:p>
          <a:p>
            <a:pPr lvl="1" eaLnBrk="1" hangingPunct="1">
              <a:lnSpc>
                <a:spcPct val="90000"/>
              </a:lnSpc>
            </a:pPr>
            <a:endParaRPr lang="en-US" sz="900" smtClean="0"/>
          </a:p>
          <a:p>
            <a:pPr lvl="1" eaLnBrk="1" hangingPunct="1">
              <a:lnSpc>
                <a:spcPct val="90000"/>
              </a:lnSpc>
            </a:pPr>
            <a:r>
              <a:rPr lang="en-US" b="1" u="sng" smtClean="0"/>
              <a:t>Law of Demand</a:t>
            </a:r>
            <a:r>
              <a:rPr lang="en-US" smtClean="0"/>
              <a:t>: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300" smtClean="0"/>
              <a:t>When product prices increase, less will be demanded.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300" smtClean="0"/>
              <a:t>When product prices decrease, more will be demanded.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EFB23E-557B-44A6-853A-FB6B93C02A88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Supplying the Product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8458200" cy="4038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Factors that influence Supply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(what </a:t>
            </a:r>
            <a:r>
              <a:rPr lang="en-US" sz="2400" dirty="0" smtClean="0"/>
              <a:t>&amp; how many </a:t>
            </a:r>
            <a:r>
              <a:rPr lang="en-US" sz="2400" dirty="0" smtClean="0"/>
              <a:t>products/service </a:t>
            </a:r>
            <a:r>
              <a:rPr lang="en-US" sz="2400" dirty="0" smtClean="0"/>
              <a:t>a business </a:t>
            </a:r>
            <a:r>
              <a:rPr lang="en-US" sz="2400" dirty="0" smtClean="0"/>
              <a:t>produces)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800" dirty="0" smtClean="0"/>
          </a:p>
          <a:p>
            <a:pPr eaLnBrk="1" hangingPunct="1">
              <a:lnSpc>
                <a:spcPct val="90000"/>
              </a:lnSpc>
            </a:pPr>
            <a:endParaRPr lang="en-US" sz="800" dirty="0" smtClean="0"/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2400" b="1" dirty="0" smtClean="0"/>
              <a:t>Possibility of Profit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Businesses will try to offer products and services that have a good chance of making a large profit.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Consider both cost of producing and marketing the product &amp; </a:t>
            </a:r>
            <a:br>
              <a:rPr lang="en-US" sz="2000" dirty="0" smtClean="0"/>
            </a:br>
            <a:r>
              <a:rPr lang="en-US" sz="2000" dirty="0" smtClean="0"/>
              <a:t>the prices they will be apply to charge for those products</a:t>
            </a:r>
            <a:r>
              <a:rPr lang="en-US" sz="2000" dirty="0" smtClean="0"/>
              <a:t>.</a:t>
            </a:r>
          </a:p>
          <a:p>
            <a:pPr lvl="5">
              <a:lnSpc>
                <a:spcPct val="90000"/>
              </a:lnSpc>
            </a:pPr>
            <a:endParaRPr lang="en-US" sz="800" dirty="0" smtClean="0"/>
          </a:p>
          <a:p>
            <a:pPr lvl="1" eaLnBrk="1" hangingPunct="1">
              <a:lnSpc>
                <a:spcPct val="90000"/>
              </a:lnSpc>
            </a:pPr>
            <a:endParaRPr lang="en-US" sz="2000" dirty="0" smtClean="0"/>
          </a:p>
          <a:p>
            <a:pPr lvl="1" algn="r" eaLnBrk="1" hangingPunct="1">
              <a:lnSpc>
                <a:spcPct val="90000"/>
              </a:lnSpc>
              <a:buNone/>
            </a:pPr>
            <a:endParaRPr lang="en-US" sz="1800" b="1" i="1" dirty="0" smtClean="0"/>
          </a:p>
          <a:p>
            <a:pPr lvl="1" algn="r" eaLnBrk="1" hangingPunct="1">
              <a:lnSpc>
                <a:spcPct val="90000"/>
              </a:lnSpc>
              <a:buNone/>
            </a:pPr>
            <a:r>
              <a:rPr lang="en-US" sz="1800" b="1" i="1" dirty="0" smtClean="0"/>
              <a:t>(2 More on Next Slide)</a:t>
            </a:r>
            <a:endParaRPr lang="en-US" sz="1800" b="1" i="1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08A07F7-2984-4BA0-A9F0-AE6F5F3081D1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Supplying the Product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534400" cy="4572000"/>
          </a:xfrm>
        </p:spPr>
        <p:txBody>
          <a:bodyPr/>
          <a:lstStyle/>
          <a:p>
            <a:pPr marL="457200" lvl="1" indent="-228600" eaLnBrk="1" hangingPunct="1">
              <a:defRPr/>
            </a:pPr>
            <a:endParaRPr lang="en-US" sz="500" dirty="0" smtClean="0"/>
          </a:p>
          <a:p>
            <a:pPr marL="457200" lvl="1" indent="-457200" eaLnBrk="1" hangingPunct="1">
              <a:lnSpc>
                <a:spcPct val="90000"/>
              </a:lnSpc>
              <a:buClr>
                <a:schemeClr val="accent2"/>
              </a:buClr>
              <a:buFont typeface="+mj-lt"/>
              <a:buAutoNum type="arabicPeriod" startAt="2"/>
              <a:defRPr/>
            </a:pPr>
            <a:r>
              <a:rPr lang="en-US" sz="2400" b="1" dirty="0" smtClean="0"/>
              <a:t>Amount of competition / Handling the Competition</a:t>
            </a:r>
          </a:p>
          <a:p>
            <a:pPr marL="685800" lvl="1" indent="-228600" eaLnBrk="1" hangingPunct="1">
              <a:defRPr/>
            </a:pPr>
            <a:r>
              <a:rPr lang="en-US" sz="2000" dirty="0" smtClean="0"/>
              <a:t>Intense competition = fewer opportunities for success</a:t>
            </a:r>
            <a:br>
              <a:rPr lang="en-US" sz="2000" dirty="0" smtClean="0"/>
            </a:br>
            <a:r>
              <a:rPr lang="en-US" sz="2000" dirty="0" smtClean="0"/>
              <a:t>Little competition = more opportunities for success</a:t>
            </a:r>
          </a:p>
          <a:p>
            <a:pPr marL="685800" lvl="1" indent="-228600" eaLnBrk="1" hangingPunct="1">
              <a:defRPr/>
            </a:pPr>
            <a:r>
              <a:rPr lang="en-US" sz="2000" dirty="0" smtClean="0"/>
              <a:t>Change the product ~ Make it different/unique from those offered by other businesses.</a:t>
            </a:r>
          </a:p>
          <a:p>
            <a:pPr marL="1485900" lvl="4" indent="-228600" eaLnBrk="1" hangingPunct="1">
              <a:defRPr/>
            </a:pPr>
            <a:endParaRPr lang="en-US" dirty="0" smtClean="0"/>
          </a:p>
          <a:p>
            <a:pPr marL="344487" indent="-457200" eaLnBrk="1" hangingPunct="1">
              <a:buFont typeface="+mj-lt"/>
              <a:buAutoNum type="arabicPeriod" startAt="3"/>
              <a:defRPr/>
            </a:pPr>
            <a:r>
              <a:rPr lang="en-US" sz="2400" b="1" dirty="0" smtClean="0"/>
              <a:t>Economic Resources</a:t>
            </a:r>
          </a:p>
          <a:p>
            <a:pPr marL="685800" lvl="1" indent="-228600" eaLnBrk="1" hangingPunct="1">
              <a:defRPr/>
            </a:pPr>
            <a:r>
              <a:rPr lang="en-US" sz="2000" dirty="0" smtClean="0"/>
              <a:t>Capability of developing &amp; marketing the products and services.</a:t>
            </a:r>
          </a:p>
          <a:p>
            <a:pPr marL="685800" lvl="1" indent="-228600" eaLnBrk="1" hangingPunct="1">
              <a:defRPr/>
            </a:pPr>
            <a:r>
              <a:rPr lang="en-US" sz="2000" dirty="0" smtClean="0"/>
              <a:t>Amount of resources </a:t>
            </a:r>
            <a:r>
              <a:rPr lang="en-US" sz="2000" dirty="0" smtClean="0"/>
              <a:t>available – Do they allow for change?</a:t>
            </a:r>
          </a:p>
          <a:p>
            <a:pPr marL="1042988" lvl="2" indent="-228600" eaLnBrk="1" hangingPunct="1">
              <a:defRPr/>
            </a:pPr>
            <a:r>
              <a:rPr lang="en-US" sz="2000" dirty="0" smtClean="0"/>
              <a:t>Electronics Store vs. Oil Wells/Coal Mine</a:t>
            </a:r>
          </a:p>
          <a:p>
            <a:pPr marL="1042988" lvl="2" indent="-228600" eaLnBrk="1" hangingPunct="1">
              <a:defRPr/>
            </a:pPr>
            <a:r>
              <a:rPr lang="en-US" sz="2000" b="1" i="1" dirty="0" smtClean="0"/>
              <a:t>Economic Resources</a:t>
            </a:r>
            <a:r>
              <a:rPr lang="en-US" sz="2000" dirty="0" smtClean="0"/>
              <a:t>: classified as natural resources, capital, equipment &amp; </a:t>
            </a:r>
            <a:r>
              <a:rPr lang="en-US" sz="1600" dirty="0" smtClean="0"/>
              <a:t>labor.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9C59397-A8C6-4611-8AFC-6759DBC83158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Supplying the Product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3820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Analyzing Supply Curve</a:t>
            </a:r>
          </a:p>
          <a:p>
            <a:pPr eaLnBrk="1" hangingPunct="1">
              <a:lnSpc>
                <a:spcPct val="90000"/>
              </a:lnSpc>
            </a:pPr>
            <a:endParaRPr lang="en-US" sz="90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b="1" u="sng" smtClean="0"/>
              <a:t>Supply Curve</a:t>
            </a:r>
            <a:r>
              <a:rPr lang="en-US" sz="2400" smtClean="0"/>
              <a:t>: Graph that illustrates the relationship between price and the quantity supplied. </a:t>
            </a:r>
          </a:p>
          <a:p>
            <a:pPr lvl="1" eaLnBrk="1" hangingPunct="1">
              <a:lnSpc>
                <a:spcPct val="90000"/>
              </a:lnSpc>
            </a:pPr>
            <a:endParaRPr lang="en-US" sz="90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b="1" u="sng" smtClean="0"/>
              <a:t>Law of Supply</a:t>
            </a:r>
            <a:r>
              <a:rPr lang="en-US" sz="2400" smtClean="0"/>
              <a:t>: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/>
              <a:t>When product price increases, more will be produced.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/>
              <a:t>When product price decreases, less will be produced. 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80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Whenever possible, producers use their resources to provide products that receive the highest prices.</a:t>
            </a:r>
            <a:br>
              <a:rPr lang="en-US" sz="2400" smtClean="0"/>
            </a:br>
            <a:endParaRPr lang="en-US" sz="120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Figure 3-2:  Supply Curve for Cell Phones (Page 69)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FC5D5B9-F80B-4117-A36D-25E008D25BCD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2150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Intersecting Supply and Demand</a:t>
            </a:r>
          </a:p>
        </p:txBody>
      </p:sp>
      <p:sp>
        <p:nvSpPr>
          <p:cNvPr id="2150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534400" cy="4114800"/>
          </a:xfrm>
        </p:spPr>
        <p:txBody>
          <a:bodyPr/>
          <a:lstStyle/>
          <a:p>
            <a:pPr eaLnBrk="1" hangingPunct="1"/>
            <a:r>
              <a:rPr lang="en-US" sz="2800" smtClean="0"/>
              <a:t>To determine the number of products that will actually be produced and sold, the two curves must be combined.</a:t>
            </a:r>
          </a:p>
          <a:p>
            <a:pPr eaLnBrk="1" hangingPunct="1"/>
            <a:endParaRPr lang="en-US" sz="900" smtClean="0"/>
          </a:p>
          <a:p>
            <a:pPr eaLnBrk="1" hangingPunct="1"/>
            <a:r>
              <a:rPr lang="en-US" sz="2800" b="1" u="sng" smtClean="0"/>
              <a:t>Market Price</a:t>
            </a:r>
            <a:r>
              <a:rPr lang="en-US" sz="2800" smtClean="0"/>
              <a:t>: The point where supply and demand for a product are equal.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Figure 3-3:  Supply and Demand Curves </a:t>
            </a:r>
            <a:r>
              <a:rPr lang="en-US" sz="2400" smtClean="0"/>
              <a:t>(Page 70)</a:t>
            </a:r>
          </a:p>
          <a:p>
            <a:pPr eaLnBrk="1" hangingPunct="1"/>
            <a:r>
              <a:rPr lang="en-US" sz="2800" smtClean="0"/>
              <a:t>Figure 3-4:  Market Price </a:t>
            </a:r>
            <a:r>
              <a:rPr lang="en-US" sz="2400" smtClean="0"/>
              <a:t>(Page 71)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4A29C2-5E8C-4478-A2E8-12E24559276E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4100" name="Text Box 2"/>
          <p:cNvSpPr txBox="1">
            <a:spLocks noChangeArrowheads="1"/>
          </p:cNvSpPr>
          <p:nvPr/>
        </p:nvSpPr>
        <p:spPr bwMode="auto">
          <a:xfrm>
            <a:off x="5715000" y="1371600"/>
            <a:ext cx="3429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31775" indent="-231775">
              <a:spcBef>
                <a:spcPct val="20000"/>
              </a:spcBef>
            </a:pPr>
            <a:r>
              <a:rPr lang="en-US" sz="2000" b="1">
                <a:solidFill>
                  <a:schemeClr val="accent2"/>
                </a:solidFill>
                <a:latin typeface="Arial" charset="0"/>
              </a:rPr>
              <a:t>Focus Questions:</a:t>
            </a:r>
          </a:p>
          <a:p>
            <a:pPr marL="231775" indent="-231775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000">
                <a:latin typeface="Arial" charset="0"/>
              </a:rPr>
              <a:t>Does the use of a Chinese language headline increase or decrease your interest in the advertisement?</a:t>
            </a:r>
          </a:p>
          <a:p>
            <a:pPr marL="231775" indent="-231775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000">
                <a:latin typeface="Arial" charset="0"/>
              </a:rPr>
              <a:t>What is the key message Morgan Stanley is trying to communicate?</a:t>
            </a:r>
          </a:p>
          <a:p>
            <a:pPr marL="231775" indent="-231775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000">
                <a:latin typeface="Arial" charset="0"/>
              </a:rPr>
              <a:t>Offer examples of how the growth of the economies in other countries around the world affects U.S. businesses and consumers.</a:t>
            </a:r>
          </a:p>
        </p:txBody>
      </p:sp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2" cstate="print"/>
          <a:srcRect r="2455"/>
          <a:stretch>
            <a:fillRect/>
          </a:stretch>
        </p:blipFill>
        <p:spPr bwMode="auto">
          <a:xfrm>
            <a:off x="5267325" y="609600"/>
            <a:ext cx="36322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 Box 4"/>
          <p:cNvSpPr txBox="1">
            <a:spLocks noChangeArrowheads="1"/>
          </p:cNvSpPr>
          <p:nvPr/>
        </p:nvSpPr>
        <p:spPr bwMode="auto">
          <a:xfrm rot="-5400000">
            <a:off x="-169862" y="5394325"/>
            <a:ext cx="1460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latin typeface="Arial" charset="0"/>
                <a:cs typeface="Arial" charset="0"/>
              </a:rPr>
              <a:t>©MORGAN STANLEY</a:t>
            </a:r>
            <a:endParaRPr lang="en-US" sz="1000">
              <a:latin typeface="Arial" charset="0"/>
            </a:endParaRPr>
          </a:p>
        </p:txBody>
      </p:sp>
      <p:pic>
        <p:nvPicPr>
          <p:cNvPr id="4103" name="Picture 5" descr="COP03_MS_WorldWiseAd-j"/>
          <p:cNvPicPr>
            <a:picLocks noChangeAspect="1" noChangeArrowheads="1"/>
          </p:cNvPicPr>
          <p:nvPr/>
        </p:nvPicPr>
        <p:blipFill>
          <a:blip r:embed="rId3" cstate="print"/>
          <a:srcRect l="7465" t="7231" r="7465" b="5563"/>
          <a:stretch>
            <a:fillRect/>
          </a:stretch>
        </p:blipFill>
        <p:spPr bwMode="auto">
          <a:xfrm>
            <a:off x="0" y="0"/>
            <a:ext cx="5626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3</a:t>
            </a:r>
          </a:p>
        </p:txBody>
      </p:sp>
      <p:sp>
        <p:nvSpPr>
          <p:cNvPr id="41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971673-D633-46F4-9F82-683A2348F25E}" type="slidenum">
              <a:rPr lang="en-US"/>
              <a:pPr/>
              <a:t>20</a:t>
            </a:fld>
            <a:endParaRPr lang="en-US"/>
          </a:p>
        </p:txBody>
      </p:sp>
      <p:sp>
        <p:nvSpPr>
          <p:cNvPr id="26670" name="Rectangle 4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Demand Curve for </a:t>
            </a:r>
            <a:br>
              <a:rPr lang="en-US"/>
            </a:br>
            <a:r>
              <a:rPr lang="en-US"/>
              <a:t>Notebook Computers</a:t>
            </a:r>
          </a:p>
        </p:txBody>
      </p:sp>
      <p:grpSp>
        <p:nvGrpSpPr>
          <p:cNvPr id="2" name="Group 44"/>
          <p:cNvGrpSpPr>
            <a:grpSpLocks noChangeAspect="1"/>
          </p:cNvGrpSpPr>
          <p:nvPr/>
        </p:nvGrpSpPr>
        <p:grpSpPr bwMode="auto">
          <a:xfrm>
            <a:off x="1143000" y="1905000"/>
            <a:ext cx="7743825" cy="4489450"/>
            <a:chOff x="144" y="1008"/>
            <a:chExt cx="5334" cy="3093"/>
          </a:xfrm>
        </p:grpSpPr>
        <p:grpSp>
          <p:nvGrpSpPr>
            <p:cNvPr id="3" name="Group 43"/>
            <p:cNvGrpSpPr>
              <a:grpSpLocks noChangeAspect="1"/>
            </p:cNvGrpSpPr>
            <p:nvPr/>
          </p:nvGrpSpPr>
          <p:grpSpPr bwMode="auto">
            <a:xfrm>
              <a:off x="144" y="1008"/>
              <a:ext cx="5184" cy="3093"/>
              <a:chOff x="144" y="1008"/>
              <a:chExt cx="5184" cy="3093"/>
            </a:xfrm>
          </p:grpSpPr>
          <p:sp>
            <p:nvSpPr>
              <p:cNvPr id="26630" name="Rectangle 6"/>
              <p:cNvSpPr>
                <a:spLocks noChangeAspect="1" noChangeArrowheads="1"/>
              </p:cNvSpPr>
              <p:nvPr/>
            </p:nvSpPr>
            <p:spPr bwMode="auto">
              <a:xfrm>
                <a:off x="720" y="1008"/>
                <a:ext cx="4607" cy="2591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 w="57150">
                <a:solidFill>
                  <a:schemeClr val="tx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31" name="Line 7"/>
              <p:cNvSpPr>
                <a:spLocks noChangeAspect="1" noChangeShapeType="1"/>
              </p:cNvSpPr>
              <p:nvPr/>
            </p:nvSpPr>
            <p:spPr bwMode="auto">
              <a:xfrm>
                <a:off x="720" y="2448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2" name="Line 8"/>
              <p:cNvSpPr>
                <a:spLocks noChangeAspect="1" noChangeShapeType="1"/>
              </p:cNvSpPr>
              <p:nvPr/>
            </p:nvSpPr>
            <p:spPr bwMode="auto">
              <a:xfrm>
                <a:off x="720" y="1296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3" name="Line 9"/>
              <p:cNvSpPr>
                <a:spLocks noChangeAspect="1" noChangeShapeType="1"/>
              </p:cNvSpPr>
              <p:nvPr/>
            </p:nvSpPr>
            <p:spPr bwMode="auto">
              <a:xfrm>
                <a:off x="720" y="3024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4" name="Line 10"/>
              <p:cNvSpPr>
                <a:spLocks noChangeAspect="1" noChangeShapeType="1"/>
              </p:cNvSpPr>
              <p:nvPr/>
            </p:nvSpPr>
            <p:spPr bwMode="auto">
              <a:xfrm>
                <a:off x="720" y="1872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5" name="Line 11"/>
              <p:cNvSpPr>
                <a:spLocks noChangeAspect="1" noChangeShapeType="1"/>
              </p:cNvSpPr>
              <p:nvPr/>
            </p:nvSpPr>
            <p:spPr bwMode="auto">
              <a:xfrm>
                <a:off x="3024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6" name="Line 12"/>
              <p:cNvSpPr>
                <a:spLocks noChangeAspect="1" noChangeShapeType="1"/>
              </p:cNvSpPr>
              <p:nvPr/>
            </p:nvSpPr>
            <p:spPr bwMode="auto">
              <a:xfrm>
                <a:off x="2448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7" name="Line 13"/>
              <p:cNvSpPr>
                <a:spLocks noChangeAspect="1" noChangeShapeType="1"/>
              </p:cNvSpPr>
              <p:nvPr/>
            </p:nvSpPr>
            <p:spPr bwMode="auto">
              <a:xfrm>
                <a:off x="3600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8" name="Line 14"/>
              <p:cNvSpPr>
                <a:spLocks noChangeAspect="1" noChangeShapeType="1"/>
              </p:cNvSpPr>
              <p:nvPr/>
            </p:nvSpPr>
            <p:spPr bwMode="auto">
              <a:xfrm>
                <a:off x="4176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9" name="Line 15"/>
              <p:cNvSpPr>
                <a:spLocks noChangeAspect="1" noChangeShapeType="1"/>
              </p:cNvSpPr>
              <p:nvPr/>
            </p:nvSpPr>
            <p:spPr bwMode="auto">
              <a:xfrm>
                <a:off x="1872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0" name="Line 16"/>
              <p:cNvSpPr>
                <a:spLocks noChangeAspect="1" noChangeShapeType="1"/>
              </p:cNvSpPr>
              <p:nvPr/>
            </p:nvSpPr>
            <p:spPr bwMode="auto">
              <a:xfrm>
                <a:off x="1296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1" name="Line 17"/>
              <p:cNvSpPr>
                <a:spLocks noChangeAspect="1" noChangeShapeType="1"/>
              </p:cNvSpPr>
              <p:nvPr/>
            </p:nvSpPr>
            <p:spPr bwMode="auto">
              <a:xfrm>
                <a:off x="5328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2" name="Line 18"/>
              <p:cNvSpPr>
                <a:spLocks noChangeAspect="1" noChangeShapeType="1"/>
              </p:cNvSpPr>
              <p:nvPr/>
            </p:nvSpPr>
            <p:spPr bwMode="auto">
              <a:xfrm>
                <a:off x="4752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3" name="Line 19"/>
              <p:cNvSpPr>
                <a:spLocks noChangeAspect="1" noChangeShapeType="1"/>
              </p:cNvSpPr>
              <p:nvPr/>
            </p:nvSpPr>
            <p:spPr bwMode="auto">
              <a:xfrm>
                <a:off x="720" y="2736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4" name="Line 20"/>
              <p:cNvSpPr>
                <a:spLocks noChangeAspect="1" noChangeShapeType="1"/>
              </p:cNvSpPr>
              <p:nvPr/>
            </p:nvSpPr>
            <p:spPr bwMode="auto">
              <a:xfrm>
                <a:off x="720" y="1584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5" name="Line 21"/>
              <p:cNvSpPr>
                <a:spLocks noChangeAspect="1" noChangeShapeType="1"/>
              </p:cNvSpPr>
              <p:nvPr/>
            </p:nvSpPr>
            <p:spPr bwMode="auto">
              <a:xfrm>
                <a:off x="720" y="3312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6" name="Line 22"/>
              <p:cNvSpPr>
                <a:spLocks noChangeAspect="1" noChangeShapeType="1"/>
              </p:cNvSpPr>
              <p:nvPr/>
            </p:nvSpPr>
            <p:spPr bwMode="auto">
              <a:xfrm>
                <a:off x="720" y="2160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7" name="Text Box 23"/>
              <p:cNvSpPr txBox="1">
                <a:spLocks noChangeAspect="1" noChangeArrowheads="1"/>
              </p:cNvSpPr>
              <p:nvPr/>
            </p:nvSpPr>
            <p:spPr bwMode="auto">
              <a:xfrm>
                <a:off x="144" y="1187"/>
                <a:ext cx="478" cy="2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Price</a:t>
                </a:r>
              </a:p>
            </p:txBody>
          </p:sp>
          <p:sp>
            <p:nvSpPr>
              <p:cNvPr id="26648" name="Text Box 24"/>
              <p:cNvSpPr txBox="1">
                <a:spLocks noChangeAspect="1" noChangeArrowheads="1"/>
              </p:cNvSpPr>
              <p:nvPr/>
            </p:nvSpPr>
            <p:spPr bwMode="auto">
              <a:xfrm>
                <a:off x="166" y="1479"/>
                <a:ext cx="502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$2,100</a:t>
                </a:r>
              </a:p>
            </p:txBody>
          </p:sp>
          <p:sp>
            <p:nvSpPr>
              <p:cNvPr id="26649" name="Text Box 25"/>
              <p:cNvSpPr txBox="1">
                <a:spLocks noChangeAspect="1" noChangeArrowheads="1"/>
              </p:cNvSpPr>
              <p:nvPr/>
            </p:nvSpPr>
            <p:spPr bwMode="auto">
              <a:xfrm>
                <a:off x="242" y="1767"/>
                <a:ext cx="422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1,800</a:t>
                </a:r>
              </a:p>
            </p:txBody>
          </p:sp>
          <p:sp>
            <p:nvSpPr>
              <p:cNvPr id="26650" name="Text Box 26"/>
              <p:cNvSpPr txBox="1">
                <a:spLocks noChangeAspect="1" noChangeArrowheads="1"/>
              </p:cNvSpPr>
              <p:nvPr/>
            </p:nvSpPr>
            <p:spPr bwMode="auto">
              <a:xfrm>
                <a:off x="242" y="2056"/>
                <a:ext cx="422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1,500</a:t>
                </a:r>
              </a:p>
            </p:txBody>
          </p:sp>
          <p:sp>
            <p:nvSpPr>
              <p:cNvPr id="26651" name="Text Box 27"/>
              <p:cNvSpPr txBox="1">
                <a:spLocks noChangeAspect="1" noChangeArrowheads="1"/>
              </p:cNvSpPr>
              <p:nvPr/>
            </p:nvSpPr>
            <p:spPr bwMode="auto">
              <a:xfrm>
                <a:off x="242" y="2343"/>
                <a:ext cx="422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1,200</a:t>
                </a:r>
              </a:p>
            </p:txBody>
          </p:sp>
          <p:sp>
            <p:nvSpPr>
              <p:cNvPr id="26652" name="Text Box 28"/>
              <p:cNvSpPr txBox="1">
                <a:spLocks noChangeAspect="1" noChangeArrowheads="1"/>
              </p:cNvSpPr>
              <p:nvPr/>
            </p:nvSpPr>
            <p:spPr bwMode="auto">
              <a:xfrm>
                <a:off x="356" y="2631"/>
                <a:ext cx="303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900</a:t>
                </a:r>
              </a:p>
            </p:txBody>
          </p:sp>
          <p:sp>
            <p:nvSpPr>
              <p:cNvPr id="26653" name="Text Box 29"/>
              <p:cNvSpPr txBox="1">
                <a:spLocks noChangeAspect="1" noChangeArrowheads="1"/>
              </p:cNvSpPr>
              <p:nvPr/>
            </p:nvSpPr>
            <p:spPr bwMode="auto">
              <a:xfrm>
                <a:off x="356" y="2919"/>
                <a:ext cx="303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600</a:t>
                </a:r>
              </a:p>
            </p:txBody>
          </p:sp>
          <p:sp>
            <p:nvSpPr>
              <p:cNvPr id="26654" name="Text Box 30"/>
              <p:cNvSpPr txBox="1">
                <a:spLocks noChangeAspect="1" noChangeArrowheads="1"/>
              </p:cNvSpPr>
              <p:nvPr/>
            </p:nvSpPr>
            <p:spPr bwMode="auto">
              <a:xfrm>
                <a:off x="356" y="3207"/>
                <a:ext cx="303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300</a:t>
                </a:r>
              </a:p>
            </p:txBody>
          </p:sp>
          <p:sp>
            <p:nvSpPr>
              <p:cNvPr id="26655" name="Text Box 31"/>
              <p:cNvSpPr txBox="1">
                <a:spLocks noChangeAspect="1" noChangeArrowheads="1"/>
              </p:cNvSpPr>
              <p:nvPr/>
            </p:nvSpPr>
            <p:spPr bwMode="auto">
              <a:xfrm>
                <a:off x="1126" y="3639"/>
                <a:ext cx="303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100</a:t>
                </a:r>
              </a:p>
            </p:txBody>
          </p:sp>
          <p:sp>
            <p:nvSpPr>
              <p:cNvPr id="26656" name="Text Box 32"/>
              <p:cNvSpPr txBox="1">
                <a:spLocks noChangeAspect="1" noChangeArrowheads="1"/>
              </p:cNvSpPr>
              <p:nvPr/>
            </p:nvSpPr>
            <p:spPr bwMode="auto">
              <a:xfrm>
                <a:off x="900" y="3827"/>
                <a:ext cx="1211" cy="2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Quantity </a:t>
                </a:r>
                <a:r>
                  <a:rPr lang="en-US" sz="1600" b="1">
                    <a:latin typeface="Arial Narrow" pitchFamily="34" charset="0"/>
                  </a:rPr>
                  <a:t>(in 000s)</a:t>
                </a:r>
              </a:p>
            </p:txBody>
          </p:sp>
          <p:sp>
            <p:nvSpPr>
              <p:cNvPr id="26657" name="Text Box 33"/>
              <p:cNvSpPr txBox="1">
                <a:spLocks noChangeAspect="1" noChangeArrowheads="1"/>
              </p:cNvSpPr>
              <p:nvPr/>
            </p:nvSpPr>
            <p:spPr bwMode="auto">
              <a:xfrm>
                <a:off x="1710" y="3639"/>
                <a:ext cx="303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200</a:t>
                </a:r>
              </a:p>
            </p:txBody>
          </p:sp>
          <p:sp>
            <p:nvSpPr>
              <p:cNvPr id="26658" name="Text Box 34"/>
              <p:cNvSpPr txBox="1">
                <a:spLocks noChangeAspect="1" noChangeArrowheads="1"/>
              </p:cNvSpPr>
              <p:nvPr/>
            </p:nvSpPr>
            <p:spPr bwMode="auto">
              <a:xfrm>
                <a:off x="2308" y="3639"/>
                <a:ext cx="303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300</a:t>
                </a:r>
              </a:p>
            </p:txBody>
          </p:sp>
          <p:sp>
            <p:nvSpPr>
              <p:cNvPr id="26659" name="Text Box 35"/>
              <p:cNvSpPr txBox="1">
                <a:spLocks noChangeAspect="1" noChangeArrowheads="1"/>
              </p:cNvSpPr>
              <p:nvPr/>
            </p:nvSpPr>
            <p:spPr bwMode="auto">
              <a:xfrm>
                <a:off x="2872" y="3639"/>
                <a:ext cx="303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400</a:t>
                </a:r>
              </a:p>
            </p:txBody>
          </p:sp>
          <p:sp>
            <p:nvSpPr>
              <p:cNvPr id="26660" name="Text Box 36"/>
              <p:cNvSpPr txBox="1">
                <a:spLocks noChangeAspect="1" noChangeArrowheads="1"/>
              </p:cNvSpPr>
              <p:nvPr/>
            </p:nvSpPr>
            <p:spPr bwMode="auto">
              <a:xfrm>
                <a:off x="3436" y="3639"/>
                <a:ext cx="303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500</a:t>
                </a:r>
              </a:p>
            </p:txBody>
          </p:sp>
          <p:sp>
            <p:nvSpPr>
              <p:cNvPr id="26661" name="Text Box 37"/>
              <p:cNvSpPr txBox="1">
                <a:spLocks noChangeAspect="1" noChangeArrowheads="1"/>
              </p:cNvSpPr>
              <p:nvPr/>
            </p:nvSpPr>
            <p:spPr bwMode="auto">
              <a:xfrm>
                <a:off x="4015" y="3639"/>
                <a:ext cx="303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600</a:t>
                </a:r>
              </a:p>
            </p:txBody>
          </p:sp>
          <p:sp>
            <p:nvSpPr>
              <p:cNvPr id="26662" name="Text Box 38"/>
              <p:cNvSpPr txBox="1">
                <a:spLocks noChangeAspect="1" noChangeArrowheads="1"/>
              </p:cNvSpPr>
              <p:nvPr/>
            </p:nvSpPr>
            <p:spPr bwMode="auto">
              <a:xfrm>
                <a:off x="4590" y="3639"/>
                <a:ext cx="303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700</a:t>
                </a:r>
              </a:p>
            </p:txBody>
          </p:sp>
        </p:grpSp>
        <p:sp>
          <p:nvSpPr>
            <p:cNvPr id="26663" name="Text Box 39"/>
            <p:cNvSpPr txBox="1">
              <a:spLocks noChangeAspect="1" noChangeArrowheads="1"/>
            </p:cNvSpPr>
            <p:nvPr/>
          </p:nvSpPr>
          <p:spPr bwMode="auto">
            <a:xfrm>
              <a:off x="5175" y="3639"/>
              <a:ext cx="303" cy="21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45720" tIns="0" rIns="45720" bIns="0" anchor="ctr" anchorCtr="1">
              <a:spAutoFit/>
            </a:bodyPr>
            <a:lstStyle/>
            <a:p>
              <a:r>
                <a:rPr lang="en-US" sz="2000" b="1">
                  <a:latin typeface="Arial Narrow" pitchFamily="34" charset="0"/>
                </a:rPr>
                <a:t>800</a:t>
              </a:r>
            </a:p>
          </p:txBody>
        </p:sp>
      </p:grpSp>
      <p:sp>
        <p:nvSpPr>
          <p:cNvPr id="26665" name="Freeform 41"/>
          <p:cNvSpPr>
            <a:spLocks/>
          </p:cNvSpPr>
          <p:nvPr/>
        </p:nvSpPr>
        <p:spPr bwMode="auto">
          <a:xfrm>
            <a:off x="2819400" y="2743200"/>
            <a:ext cx="5791200" cy="2514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48" y="53"/>
              </a:cxn>
              <a:cxn ang="0">
                <a:pos x="1050" y="243"/>
              </a:cxn>
              <a:cxn ang="0">
                <a:pos x="1602" y="528"/>
              </a:cxn>
              <a:cxn ang="0">
                <a:pos x="2376" y="1098"/>
              </a:cxn>
              <a:cxn ang="0">
                <a:pos x="2945" y="1368"/>
              </a:cxn>
              <a:cxn ang="0">
                <a:pos x="3648" y="1584"/>
              </a:cxn>
            </a:cxnLst>
            <a:rect l="0" t="0" r="r" b="b"/>
            <a:pathLst>
              <a:path w="3648" h="1584">
                <a:moveTo>
                  <a:pt x="0" y="0"/>
                </a:moveTo>
                <a:cubicBezTo>
                  <a:pt x="91" y="9"/>
                  <a:pt x="373" y="13"/>
                  <a:pt x="548" y="53"/>
                </a:cubicBezTo>
                <a:cubicBezTo>
                  <a:pt x="723" y="93"/>
                  <a:pt x="874" y="164"/>
                  <a:pt x="1050" y="243"/>
                </a:cubicBezTo>
                <a:cubicBezTo>
                  <a:pt x="1226" y="322"/>
                  <a:pt x="1381" y="386"/>
                  <a:pt x="1602" y="528"/>
                </a:cubicBezTo>
                <a:cubicBezTo>
                  <a:pt x="1823" y="670"/>
                  <a:pt x="2153" y="958"/>
                  <a:pt x="2376" y="1098"/>
                </a:cubicBezTo>
                <a:cubicBezTo>
                  <a:pt x="2600" y="1238"/>
                  <a:pt x="2732" y="1287"/>
                  <a:pt x="2945" y="1368"/>
                </a:cubicBezTo>
                <a:cubicBezTo>
                  <a:pt x="3157" y="1448"/>
                  <a:pt x="3502" y="1539"/>
                  <a:pt x="3648" y="1584"/>
                </a:cubicBezTo>
              </a:path>
            </a:pathLst>
          </a:custGeom>
          <a:noFill/>
          <a:ln w="571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6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3</a:t>
            </a:r>
          </a:p>
        </p:txBody>
      </p:sp>
      <p:sp>
        <p:nvSpPr>
          <p:cNvPr id="41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7E4C9A-DE43-4D63-B294-A21A90CAEE71}" type="slidenum">
              <a:rPr lang="en-US"/>
              <a:pPr/>
              <a:t>21</a:t>
            </a:fld>
            <a:endParaRPr lang="en-US"/>
          </a:p>
        </p:txBody>
      </p:sp>
      <p:sp>
        <p:nvSpPr>
          <p:cNvPr id="28714" name="Rectangle 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Supply Curve for </a:t>
            </a:r>
            <a:br>
              <a:rPr lang="en-US"/>
            </a:br>
            <a:r>
              <a:rPr lang="en-US"/>
              <a:t>Notebook Computers</a:t>
            </a: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1143000" y="1905000"/>
            <a:ext cx="7743825" cy="4489450"/>
            <a:chOff x="144" y="1008"/>
            <a:chExt cx="5334" cy="3092"/>
          </a:xfrm>
        </p:grpSpPr>
        <p:grpSp>
          <p:nvGrpSpPr>
            <p:cNvPr id="3" name="Group 5"/>
            <p:cNvGrpSpPr>
              <a:grpSpLocks noChangeAspect="1"/>
            </p:cNvGrpSpPr>
            <p:nvPr/>
          </p:nvGrpSpPr>
          <p:grpSpPr bwMode="auto">
            <a:xfrm>
              <a:off x="144" y="1008"/>
              <a:ext cx="5184" cy="3092"/>
              <a:chOff x="144" y="1008"/>
              <a:chExt cx="5184" cy="3092"/>
            </a:xfrm>
          </p:grpSpPr>
          <p:sp>
            <p:nvSpPr>
              <p:cNvPr id="28678" name="Rectangle 6"/>
              <p:cNvSpPr>
                <a:spLocks noChangeAspect="1" noChangeArrowheads="1"/>
              </p:cNvSpPr>
              <p:nvPr/>
            </p:nvSpPr>
            <p:spPr bwMode="auto">
              <a:xfrm>
                <a:off x="720" y="1008"/>
                <a:ext cx="4607" cy="2591"/>
              </a:xfrm>
              <a:prstGeom prst="rect">
                <a:avLst/>
              </a:prstGeom>
              <a:solidFill>
                <a:schemeClr val="accent1">
                  <a:alpha val="50000"/>
                </a:schemeClr>
              </a:solidFill>
              <a:ln w="57150">
                <a:solidFill>
                  <a:schemeClr val="tx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679" name="Line 7"/>
              <p:cNvSpPr>
                <a:spLocks noChangeAspect="1" noChangeShapeType="1"/>
              </p:cNvSpPr>
              <p:nvPr/>
            </p:nvSpPr>
            <p:spPr bwMode="auto">
              <a:xfrm>
                <a:off x="720" y="2448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80" name="Line 8"/>
              <p:cNvSpPr>
                <a:spLocks noChangeAspect="1" noChangeShapeType="1"/>
              </p:cNvSpPr>
              <p:nvPr/>
            </p:nvSpPr>
            <p:spPr bwMode="auto">
              <a:xfrm>
                <a:off x="720" y="1296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81" name="Line 9"/>
              <p:cNvSpPr>
                <a:spLocks noChangeAspect="1" noChangeShapeType="1"/>
              </p:cNvSpPr>
              <p:nvPr/>
            </p:nvSpPr>
            <p:spPr bwMode="auto">
              <a:xfrm>
                <a:off x="720" y="3024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82" name="Line 10"/>
              <p:cNvSpPr>
                <a:spLocks noChangeAspect="1" noChangeShapeType="1"/>
              </p:cNvSpPr>
              <p:nvPr/>
            </p:nvSpPr>
            <p:spPr bwMode="auto">
              <a:xfrm>
                <a:off x="720" y="1872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83" name="Line 11"/>
              <p:cNvSpPr>
                <a:spLocks noChangeAspect="1" noChangeShapeType="1"/>
              </p:cNvSpPr>
              <p:nvPr/>
            </p:nvSpPr>
            <p:spPr bwMode="auto">
              <a:xfrm>
                <a:off x="3024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84" name="Line 12"/>
              <p:cNvSpPr>
                <a:spLocks noChangeAspect="1" noChangeShapeType="1"/>
              </p:cNvSpPr>
              <p:nvPr/>
            </p:nvSpPr>
            <p:spPr bwMode="auto">
              <a:xfrm>
                <a:off x="2448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85" name="Line 13"/>
              <p:cNvSpPr>
                <a:spLocks noChangeAspect="1" noChangeShapeType="1"/>
              </p:cNvSpPr>
              <p:nvPr/>
            </p:nvSpPr>
            <p:spPr bwMode="auto">
              <a:xfrm>
                <a:off x="3600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86" name="Line 14"/>
              <p:cNvSpPr>
                <a:spLocks noChangeAspect="1" noChangeShapeType="1"/>
              </p:cNvSpPr>
              <p:nvPr/>
            </p:nvSpPr>
            <p:spPr bwMode="auto">
              <a:xfrm>
                <a:off x="4176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87" name="Line 15"/>
              <p:cNvSpPr>
                <a:spLocks noChangeAspect="1" noChangeShapeType="1"/>
              </p:cNvSpPr>
              <p:nvPr/>
            </p:nvSpPr>
            <p:spPr bwMode="auto">
              <a:xfrm>
                <a:off x="1872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88" name="Line 16"/>
              <p:cNvSpPr>
                <a:spLocks noChangeAspect="1" noChangeShapeType="1"/>
              </p:cNvSpPr>
              <p:nvPr/>
            </p:nvSpPr>
            <p:spPr bwMode="auto">
              <a:xfrm>
                <a:off x="1296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89" name="Line 17"/>
              <p:cNvSpPr>
                <a:spLocks noChangeAspect="1" noChangeShapeType="1"/>
              </p:cNvSpPr>
              <p:nvPr/>
            </p:nvSpPr>
            <p:spPr bwMode="auto">
              <a:xfrm>
                <a:off x="5328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90" name="Line 18"/>
              <p:cNvSpPr>
                <a:spLocks noChangeAspect="1" noChangeShapeType="1"/>
              </p:cNvSpPr>
              <p:nvPr/>
            </p:nvSpPr>
            <p:spPr bwMode="auto">
              <a:xfrm>
                <a:off x="4752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91" name="Line 19"/>
              <p:cNvSpPr>
                <a:spLocks noChangeAspect="1" noChangeShapeType="1"/>
              </p:cNvSpPr>
              <p:nvPr/>
            </p:nvSpPr>
            <p:spPr bwMode="auto">
              <a:xfrm>
                <a:off x="720" y="2736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92" name="Line 20"/>
              <p:cNvSpPr>
                <a:spLocks noChangeAspect="1" noChangeShapeType="1"/>
              </p:cNvSpPr>
              <p:nvPr/>
            </p:nvSpPr>
            <p:spPr bwMode="auto">
              <a:xfrm>
                <a:off x="720" y="1584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93" name="Line 21"/>
              <p:cNvSpPr>
                <a:spLocks noChangeAspect="1" noChangeShapeType="1"/>
              </p:cNvSpPr>
              <p:nvPr/>
            </p:nvSpPr>
            <p:spPr bwMode="auto">
              <a:xfrm>
                <a:off x="720" y="3312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94" name="Line 22"/>
              <p:cNvSpPr>
                <a:spLocks noChangeAspect="1" noChangeShapeType="1"/>
              </p:cNvSpPr>
              <p:nvPr/>
            </p:nvSpPr>
            <p:spPr bwMode="auto">
              <a:xfrm>
                <a:off x="720" y="2160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695" name="Text Box 23"/>
              <p:cNvSpPr txBox="1">
                <a:spLocks noChangeAspect="1" noChangeArrowheads="1"/>
              </p:cNvSpPr>
              <p:nvPr/>
            </p:nvSpPr>
            <p:spPr bwMode="auto">
              <a:xfrm>
                <a:off x="144" y="1187"/>
                <a:ext cx="478" cy="2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Price</a:t>
                </a:r>
              </a:p>
            </p:txBody>
          </p:sp>
          <p:sp>
            <p:nvSpPr>
              <p:cNvPr id="28696" name="Text Box 24"/>
              <p:cNvSpPr txBox="1">
                <a:spLocks noChangeAspect="1" noChangeArrowheads="1"/>
              </p:cNvSpPr>
              <p:nvPr/>
            </p:nvSpPr>
            <p:spPr bwMode="auto">
              <a:xfrm>
                <a:off x="166" y="1479"/>
                <a:ext cx="502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$2,100</a:t>
                </a:r>
              </a:p>
            </p:txBody>
          </p:sp>
          <p:sp>
            <p:nvSpPr>
              <p:cNvPr id="28697" name="Text Box 25"/>
              <p:cNvSpPr txBox="1">
                <a:spLocks noChangeAspect="1" noChangeArrowheads="1"/>
              </p:cNvSpPr>
              <p:nvPr/>
            </p:nvSpPr>
            <p:spPr bwMode="auto">
              <a:xfrm>
                <a:off x="242" y="1767"/>
                <a:ext cx="422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1,800</a:t>
                </a:r>
              </a:p>
            </p:txBody>
          </p:sp>
          <p:sp>
            <p:nvSpPr>
              <p:cNvPr id="28698" name="Text Box 26"/>
              <p:cNvSpPr txBox="1">
                <a:spLocks noChangeAspect="1" noChangeArrowheads="1"/>
              </p:cNvSpPr>
              <p:nvPr/>
            </p:nvSpPr>
            <p:spPr bwMode="auto">
              <a:xfrm>
                <a:off x="242" y="2056"/>
                <a:ext cx="422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1,500</a:t>
                </a:r>
              </a:p>
            </p:txBody>
          </p:sp>
          <p:sp>
            <p:nvSpPr>
              <p:cNvPr id="28699" name="Text Box 27"/>
              <p:cNvSpPr txBox="1">
                <a:spLocks noChangeAspect="1" noChangeArrowheads="1"/>
              </p:cNvSpPr>
              <p:nvPr/>
            </p:nvSpPr>
            <p:spPr bwMode="auto">
              <a:xfrm>
                <a:off x="242" y="2343"/>
                <a:ext cx="422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1,200</a:t>
                </a:r>
              </a:p>
            </p:txBody>
          </p:sp>
          <p:sp>
            <p:nvSpPr>
              <p:cNvPr id="28700" name="Text Box 28"/>
              <p:cNvSpPr txBox="1">
                <a:spLocks noChangeAspect="1" noChangeArrowheads="1"/>
              </p:cNvSpPr>
              <p:nvPr/>
            </p:nvSpPr>
            <p:spPr bwMode="auto">
              <a:xfrm>
                <a:off x="356" y="2631"/>
                <a:ext cx="303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900</a:t>
                </a:r>
              </a:p>
            </p:txBody>
          </p:sp>
          <p:sp>
            <p:nvSpPr>
              <p:cNvPr id="28701" name="Text Box 29"/>
              <p:cNvSpPr txBox="1">
                <a:spLocks noChangeAspect="1" noChangeArrowheads="1"/>
              </p:cNvSpPr>
              <p:nvPr/>
            </p:nvSpPr>
            <p:spPr bwMode="auto">
              <a:xfrm>
                <a:off x="356" y="2919"/>
                <a:ext cx="303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600</a:t>
                </a:r>
              </a:p>
            </p:txBody>
          </p:sp>
          <p:sp>
            <p:nvSpPr>
              <p:cNvPr id="28702" name="Text Box 30"/>
              <p:cNvSpPr txBox="1">
                <a:spLocks noChangeAspect="1" noChangeArrowheads="1"/>
              </p:cNvSpPr>
              <p:nvPr/>
            </p:nvSpPr>
            <p:spPr bwMode="auto">
              <a:xfrm>
                <a:off x="356" y="3207"/>
                <a:ext cx="303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300</a:t>
                </a:r>
              </a:p>
            </p:txBody>
          </p:sp>
          <p:sp>
            <p:nvSpPr>
              <p:cNvPr id="28703" name="Text Box 31"/>
              <p:cNvSpPr txBox="1">
                <a:spLocks noChangeAspect="1" noChangeArrowheads="1"/>
              </p:cNvSpPr>
              <p:nvPr/>
            </p:nvSpPr>
            <p:spPr bwMode="auto">
              <a:xfrm>
                <a:off x="1126" y="3639"/>
                <a:ext cx="303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100</a:t>
                </a:r>
              </a:p>
            </p:txBody>
          </p:sp>
          <p:sp>
            <p:nvSpPr>
              <p:cNvPr id="28704" name="Text Box 32"/>
              <p:cNvSpPr txBox="1">
                <a:spLocks noChangeAspect="1" noChangeArrowheads="1"/>
              </p:cNvSpPr>
              <p:nvPr/>
            </p:nvSpPr>
            <p:spPr bwMode="auto">
              <a:xfrm>
                <a:off x="900" y="3827"/>
                <a:ext cx="1211" cy="2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Quantity </a:t>
                </a:r>
                <a:r>
                  <a:rPr lang="en-US" sz="1600" b="1">
                    <a:latin typeface="Arial Narrow" pitchFamily="34" charset="0"/>
                  </a:rPr>
                  <a:t>(in 000s)</a:t>
                </a:r>
              </a:p>
            </p:txBody>
          </p:sp>
          <p:sp>
            <p:nvSpPr>
              <p:cNvPr id="28705" name="Text Box 33"/>
              <p:cNvSpPr txBox="1">
                <a:spLocks noChangeAspect="1" noChangeArrowheads="1"/>
              </p:cNvSpPr>
              <p:nvPr/>
            </p:nvSpPr>
            <p:spPr bwMode="auto">
              <a:xfrm>
                <a:off x="1710" y="3639"/>
                <a:ext cx="303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200</a:t>
                </a:r>
              </a:p>
            </p:txBody>
          </p:sp>
          <p:sp>
            <p:nvSpPr>
              <p:cNvPr id="28706" name="Text Box 34"/>
              <p:cNvSpPr txBox="1">
                <a:spLocks noChangeAspect="1" noChangeArrowheads="1"/>
              </p:cNvSpPr>
              <p:nvPr/>
            </p:nvSpPr>
            <p:spPr bwMode="auto">
              <a:xfrm>
                <a:off x="2308" y="3639"/>
                <a:ext cx="303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300</a:t>
                </a:r>
              </a:p>
            </p:txBody>
          </p:sp>
          <p:sp>
            <p:nvSpPr>
              <p:cNvPr id="28707" name="Text Box 35"/>
              <p:cNvSpPr txBox="1">
                <a:spLocks noChangeAspect="1" noChangeArrowheads="1"/>
              </p:cNvSpPr>
              <p:nvPr/>
            </p:nvSpPr>
            <p:spPr bwMode="auto">
              <a:xfrm>
                <a:off x="2872" y="3639"/>
                <a:ext cx="303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400</a:t>
                </a:r>
              </a:p>
            </p:txBody>
          </p:sp>
          <p:sp>
            <p:nvSpPr>
              <p:cNvPr id="28708" name="Text Box 36"/>
              <p:cNvSpPr txBox="1">
                <a:spLocks noChangeAspect="1" noChangeArrowheads="1"/>
              </p:cNvSpPr>
              <p:nvPr/>
            </p:nvSpPr>
            <p:spPr bwMode="auto">
              <a:xfrm>
                <a:off x="3436" y="3639"/>
                <a:ext cx="303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500</a:t>
                </a:r>
              </a:p>
            </p:txBody>
          </p:sp>
          <p:sp>
            <p:nvSpPr>
              <p:cNvPr id="28709" name="Text Box 37"/>
              <p:cNvSpPr txBox="1">
                <a:spLocks noChangeAspect="1" noChangeArrowheads="1"/>
              </p:cNvSpPr>
              <p:nvPr/>
            </p:nvSpPr>
            <p:spPr bwMode="auto">
              <a:xfrm>
                <a:off x="4015" y="3639"/>
                <a:ext cx="303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600</a:t>
                </a:r>
              </a:p>
            </p:txBody>
          </p:sp>
          <p:sp>
            <p:nvSpPr>
              <p:cNvPr id="28710" name="Text Box 38"/>
              <p:cNvSpPr txBox="1">
                <a:spLocks noChangeAspect="1" noChangeArrowheads="1"/>
              </p:cNvSpPr>
              <p:nvPr/>
            </p:nvSpPr>
            <p:spPr bwMode="auto">
              <a:xfrm>
                <a:off x="4590" y="3639"/>
                <a:ext cx="303" cy="210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700</a:t>
                </a:r>
              </a:p>
            </p:txBody>
          </p:sp>
        </p:grpSp>
        <p:sp>
          <p:nvSpPr>
            <p:cNvPr id="28711" name="Text Box 39"/>
            <p:cNvSpPr txBox="1">
              <a:spLocks noChangeAspect="1" noChangeArrowheads="1"/>
            </p:cNvSpPr>
            <p:nvPr/>
          </p:nvSpPr>
          <p:spPr bwMode="auto">
            <a:xfrm>
              <a:off x="5175" y="3639"/>
              <a:ext cx="303" cy="210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45720" tIns="0" rIns="45720" bIns="0" anchor="ctr" anchorCtr="1">
              <a:spAutoFit/>
            </a:bodyPr>
            <a:lstStyle/>
            <a:p>
              <a:r>
                <a:rPr lang="en-US" sz="2000" b="1">
                  <a:latin typeface="Arial Narrow" pitchFamily="34" charset="0"/>
                </a:rPr>
                <a:t>800</a:t>
              </a:r>
            </a:p>
          </p:txBody>
        </p:sp>
      </p:grpSp>
      <p:sp>
        <p:nvSpPr>
          <p:cNvPr id="28713" name="Freeform 41"/>
          <p:cNvSpPr>
            <a:spLocks/>
          </p:cNvSpPr>
          <p:nvPr/>
        </p:nvSpPr>
        <p:spPr bwMode="auto">
          <a:xfrm>
            <a:off x="3243263" y="2771775"/>
            <a:ext cx="5443537" cy="2471738"/>
          </a:xfrm>
          <a:custGeom>
            <a:avLst/>
            <a:gdLst/>
            <a:ahLst/>
            <a:cxnLst>
              <a:cxn ang="0">
                <a:pos x="0" y="1557"/>
              </a:cxn>
              <a:cxn ang="0">
                <a:pos x="792" y="1035"/>
              </a:cxn>
              <a:cxn ang="0">
                <a:pos x="1314" y="765"/>
              </a:cxn>
              <a:cxn ang="0">
                <a:pos x="1836" y="504"/>
              </a:cxn>
              <a:cxn ang="0">
                <a:pos x="2358" y="234"/>
              </a:cxn>
              <a:cxn ang="0">
                <a:pos x="2646" y="117"/>
              </a:cxn>
              <a:cxn ang="0">
                <a:pos x="2898" y="54"/>
              </a:cxn>
              <a:cxn ang="0">
                <a:pos x="3168" y="9"/>
              </a:cxn>
              <a:cxn ang="0">
                <a:pos x="3429" y="0"/>
              </a:cxn>
            </a:cxnLst>
            <a:rect l="0" t="0" r="r" b="b"/>
            <a:pathLst>
              <a:path w="3429" h="1557">
                <a:moveTo>
                  <a:pt x="0" y="1557"/>
                </a:moveTo>
                <a:cubicBezTo>
                  <a:pt x="132" y="1470"/>
                  <a:pt x="573" y="1167"/>
                  <a:pt x="792" y="1035"/>
                </a:cubicBezTo>
                <a:cubicBezTo>
                  <a:pt x="1011" y="903"/>
                  <a:pt x="1140" y="853"/>
                  <a:pt x="1314" y="765"/>
                </a:cubicBezTo>
                <a:cubicBezTo>
                  <a:pt x="1488" y="677"/>
                  <a:pt x="1662" y="592"/>
                  <a:pt x="1836" y="504"/>
                </a:cubicBezTo>
                <a:cubicBezTo>
                  <a:pt x="2010" y="416"/>
                  <a:pt x="2223" y="298"/>
                  <a:pt x="2358" y="234"/>
                </a:cubicBezTo>
                <a:cubicBezTo>
                  <a:pt x="2493" y="170"/>
                  <a:pt x="2556" y="147"/>
                  <a:pt x="2646" y="117"/>
                </a:cubicBezTo>
                <a:cubicBezTo>
                  <a:pt x="2736" y="87"/>
                  <a:pt x="2811" y="72"/>
                  <a:pt x="2898" y="54"/>
                </a:cubicBezTo>
                <a:cubicBezTo>
                  <a:pt x="2985" y="36"/>
                  <a:pt x="3080" y="18"/>
                  <a:pt x="3168" y="9"/>
                </a:cubicBezTo>
                <a:cubicBezTo>
                  <a:pt x="3256" y="0"/>
                  <a:pt x="3375" y="2"/>
                  <a:pt x="3429" y="0"/>
                </a:cubicBezTo>
              </a:path>
            </a:pathLst>
          </a:custGeom>
          <a:noFill/>
          <a:ln w="571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4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6318D33-2D94-4341-BD16-2E1DA079D97B}" type="slidenum">
              <a:rPr lang="en-US"/>
              <a:pPr>
                <a:defRPr/>
              </a:pPr>
              <a:t>22</a:t>
            </a:fld>
            <a:endParaRPr lang="en-US"/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1143000" y="1905000"/>
            <a:ext cx="7743825" cy="4489450"/>
            <a:chOff x="144" y="1008"/>
            <a:chExt cx="5334" cy="3093"/>
          </a:xfrm>
        </p:grpSpPr>
        <p:grpSp>
          <p:nvGrpSpPr>
            <p:cNvPr id="22542" name="Group 5"/>
            <p:cNvGrpSpPr>
              <a:grpSpLocks noChangeAspect="1"/>
            </p:cNvGrpSpPr>
            <p:nvPr/>
          </p:nvGrpSpPr>
          <p:grpSpPr bwMode="auto">
            <a:xfrm>
              <a:off x="144" y="1008"/>
              <a:ext cx="5184" cy="3093"/>
              <a:chOff x="144" y="1008"/>
              <a:chExt cx="5184" cy="3093"/>
            </a:xfrm>
          </p:grpSpPr>
          <p:sp>
            <p:nvSpPr>
              <p:cNvPr id="22544" name="Rectangle 6"/>
              <p:cNvSpPr>
                <a:spLocks noChangeAspect="1" noChangeArrowheads="1"/>
              </p:cNvSpPr>
              <p:nvPr/>
            </p:nvSpPr>
            <p:spPr bwMode="auto">
              <a:xfrm>
                <a:off x="720" y="1008"/>
                <a:ext cx="4607" cy="2591"/>
              </a:xfrm>
              <a:prstGeom prst="rect">
                <a:avLst/>
              </a:prstGeom>
              <a:solidFill>
                <a:schemeClr val="accent1">
                  <a:alpha val="50195"/>
                </a:schemeClr>
              </a:solidFill>
              <a:ln w="57150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45" name="Line 7"/>
              <p:cNvSpPr>
                <a:spLocks noChangeAspect="1" noChangeShapeType="1"/>
              </p:cNvSpPr>
              <p:nvPr/>
            </p:nvSpPr>
            <p:spPr bwMode="auto">
              <a:xfrm>
                <a:off x="720" y="2448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6" name="Line 8"/>
              <p:cNvSpPr>
                <a:spLocks noChangeAspect="1" noChangeShapeType="1"/>
              </p:cNvSpPr>
              <p:nvPr/>
            </p:nvSpPr>
            <p:spPr bwMode="auto">
              <a:xfrm>
                <a:off x="720" y="1296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7" name="Line 9"/>
              <p:cNvSpPr>
                <a:spLocks noChangeAspect="1" noChangeShapeType="1"/>
              </p:cNvSpPr>
              <p:nvPr/>
            </p:nvSpPr>
            <p:spPr bwMode="auto">
              <a:xfrm>
                <a:off x="720" y="3024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8" name="Line 10"/>
              <p:cNvSpPr>
                <a:spLocks noChangeAspect="1" noChangeShapeType="1"/>
              </p:cNvSpPr>
              <p:nvPr/>
            </p:nvSpPr>
            <p:spPr bwMode="auto">
              <a:xfrm>
                <a:off x="720" y="1872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49" name="Line 11"/>
              <p:cNvSpPr>
                <a:spLocks noChangeAspect="1" noChangeShapeType="1"/>
              </p:cNvSpPr>
              <p:nvPr/>
            </p:nvSpPr>
            <p:spPr bwMode="auto">
              <a:xfrm>
                <a:off x="3024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0" name="Line 12"/>
              <p:cNvSpPr>
                <a:spLocks noChangeAspect="1" noChangeShapeType="1"/>
              </p:cNvSpPr>
              <p:nvPr/>
            </p:nvSpPr>
            <p:spPr bwMode="auto">
              <a:xfrm>
                <a:off x="2448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1" name="Line 13"/>
              <p:cNvSpPr>
                <a:spLocks noChangeAspect="1" noChangeShapeType="1"/>
              </p:cNvSpPr>
              <p:nvPr/>
            </p:nvSpPr>
            <p:spPr bwMode="auto">
              <a:xfrm>
                <a:off x="3600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2" name="Line 14"/>
              <p:cNvSpPr>
                <a:spLocks noChangeAspect="1" noChangeShapeType="1"/>
              </p:cNvSpPr>
              <p:nvPr/>
            </p:nvSpPr>
            <p:spPr bwMode="auto">
              <a:xfrm>
                <a:off x="4176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3" name="Line 15"/>
              <p:cNvSpPr>
                <a:spLocks noChangeAspect="1" noChangeShapeType="1"/>
              </p:cNvSpPr>
              <p:nvPr/>
            </p:nvSpPr>
            <p:spPr bwMode="auto">
              <a:xfrm>
                <a:off x="1872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4" name="Line 16"/>
              <p:cNvSpPr>
                <a:spLocks noChangeAspect="1" noChangeShapeType="1"/>
              </p:cNvSpPr>
              <p:nvPr/>
            </p:nvSpPr>
            <p:spPr bwMode="auto">
              <a:xfrm>
                <a:off x="1296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5" name="Line 17"/>
              <p:cNvSpPr>
                <a:spLocks noChangeAspect="1" noChangeShapeType="1"/>
              </p:cNvSpPr>
              <p:nvPr/>
            </p:nvSpPr>
            <p:spPr bwMode="auto">
              <a:xfrm>
                <a:off x="5328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6" name="Line 18"/>
              <p:cNvSpPr>
                <a:spLocks noChangeAspect="1" noChangeShapeType="1"/>
              </p:cNvSpPr>
              <p:nvPr/>
            </p:nvSpPr>
            <p:spPr bwMode="auto">
              <a:xfrm>
                <a:off x="4752" y="1009"/>
                <a:ext cx="0" cy="25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7" name="Line 19"/>
              <p:cNvSpPr>
                <a:spLocks noChangeAspect="1" noChangeShapeType="1"/>
              </p:cNvSpPr>
              <p:nvPr/>
            </p:nvSpPr>
            <p:spPr bwMode="auto">
              <a:xfrm>
                <a:off x="720" y="2736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8" name="Line 20"/>
              <p:cNvSpPr>
                <a:spLocks noChangeAspect="1" noChangeShapeType="1"/>
              </p:cNvSpPr>
              <p:nvPr/>
            </p:nvSpPr>
            <p:spPr bwMode="auto">
              <a:xfrm>
                <a:off x="720" y="1584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59" name="Line 21"/>
              <p:cNvSpPr>
                <a:spLocks noChangeAspect="1" noChangeShapeType="1"/>
              </p:cNvSpPr>
              <p:nvPr/>
            </p:nvSpPr>
            <p:spPr bwMode="auto">
              <a:xfrm>
                <a:off x="720" y="3312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60" name="Line 22"/>
              <p:cNvSpPr>
                <a:spLocks noChangeAspect="1" noChangeShapeType="1"/>
              </p:cNvSpPr>
              <p:nvPr/>
            </p:nvSpPr>
            <p:spPr bwMode="auto">
              <a:xfrm>
                <a:off x="720" y="2160"/>
                <a:ext cx="460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561" name="Text Box 23"/>
              <p:cNvSpPr txBox="1">
                <a:spLocks noChangeAspect="1" noChangeArrowheads="1"/>
              </p:cNvSpPr>
              <p:nvPr/>
            </p:nvSpPr>
            <p:spPr bwMode="auto">
              <a:xfrm>
                <a:off x="144" y="1187"/>
                <a:ext cx="478" cy="2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Price</a:t>
                </a:r>
              </a:p>
            </p:txBody>
          </p:sp>
          <p:sp>
            <p:nvSpPr>
              <p:cNvPr id="22562" name="Text Box 24"/>
              <p:cNvSpPr txBox="1">
                <a:spLocks noChangeAspect="1" noChangeArrowheads="1"/>
              </p:cNvSpPr>
              <p:nvPr/>
            </p:nvSpPr>
            <p:spPr bwMode="auto">
              <a:xfrm>
                <a:off x="166" y="1479"/>
                <a:ext cx="502" cy="210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$2,100</a:t>
                </a:r>
              </a:p>
            </p:txBody>
          </p:sp>
          <p:sp>
            <p:nvSpPr>
              <p:cNvPr id="22563" name="Text Box 25"/>
              <p:cNvSpPr txBox="1">
                <a:spLocks noChangeAspect="1" noChangeArrowheads="1"/>
              </p:cNvSpPr>
              <p:nvPr/>
            </p:nvSpPr>
            <p:spPr bwMode="auto">
              <a:xfrm>
                <a:off x="242" y="1767"/>
                <a:ext cx="422" cy="210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1,800</a:t>
                </a:r>
              </a:p>
            </p:txBody>
          </p:sp>
          <p:sp>
            <p:nvSpPr>
              <p:cNvPr id="22564" name="Text Box 26"/>
              <p:cNvSpPr txBox="1">
                <a:spLocks noChangeAspect="1" noChangeArrowheads="1"/>
              </p:cNvSpPr>
              <p:nvPr/>
            </p:nvSpPr>
            <p:spPr bwMode="auto">
              <a:xfrm>
                <a:off x="242" y="2056"/>
                <a:ext cx="422" cy="210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1,500</a:t>
                </a:r>
              </a:p>
            </p:txBody>
          </p:sp>
          <p:sp>
            <p:nvSpPr>
              <p:cNvPr id="22565" name="Text Box 27"/>
              <p:cNvSpPr txBox="1">
                <a:spLocks noChangeAspect="1" noChangeArrowheads="1"/>
              </p:cNvSpPr>
              <p:nvPr/>
            </p:nvSpPr>
            <p:spPr bwMode="auto">
              <a:xfrm>
                <a:off x="242" y="2343"/>
                <a:ext cx="422" cy="210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1,200</a:t>
                </a:r>
              </a:p>
            </p:txBody>
          </p:sp>
          <p:sp>
            <p:nvSpPr>
              <p:cNvPr id="22566" name="Text Box 28"/>
              <p:cNvSpPr txBox="1">
                <a:spLocks noChangeAspect="1" noChangeArrowheads="1"/>
              </p:cNvSpPr>
              <p:nvPr/>
            </p:nvSpPr>
            <p:spPr bwMode="auto">
              <a:xfrm>
                <a:off x="356" y="2631"/>
                <a:ext cx="303" cy="210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900</a:t>
                </a:r>
              </a:p>
            </p:txBody>
          </p:sp>
          <p:sp>
            <p:nvSpPr>
              <p:cNvPr id="22567" name="Text Box 29"/>
              <p:cNvSpPr txBox="1">
                <a:spLocks noChangeAspect="1" noChangeArrowheads="1"/>
              </p:cNvSpPr>
              <p:nvPr/>
            </p:nvSpPr>
            <p:spPr bwMode="auto">
              <a:xfrm>
                <a:off x="356" y="2919"/>
                <a:ext cx="303" cy="210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600</a:t>
                </a:r>
              </a:p>
            </p:txBody>
          </p:sp>
          <p:sp>
            <p:nvSpPr>
              <p:cNvPr id="22568" name="Text Box 30"/>
              <p:cNvSpPr txBox="1">
                <a:spLocks noChangeAspect="1" noChangeArrowheads="1"/>
              </p:cNvSpPr>
              <p:nvPr/>
            </p:nvSpPr>
            <p:spPr bwMode="auto">
              <a:xfrm>
                <a:off x="356" y="3207"/>
                <a:ext cx="303" cy="210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300</a:t>
                </a:r>
              </a:p>
            </p:txBody>
          </p:sp>
          <p:sp>
            <p:nvSpPr>
              <p:cNvPr id="22569" name="Text Box 31"/>
              <p:cNvSpPr txBox="1">
                <a:spLocks noChangeAspect="1" noChangeArrowheads="1"/>
              </p:cNvSpPr>
              <p:nvPr/>
            </p:nvSpPr>
            <p:spPr bwMode="auto">
              <a:xfrm>
                <a:off x="1126" y="3639"/>
                <a:ext cx="303" cy="210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100</a:t>
                </a:r>
              </a:p>
            </p:txBody>
          </p:sp>
          <p:sp>
            <p:nvSpPr>
              <p:cNvPr id="22570" name="Text Box 32"/>
              <p:cNvSpPr txBox="1">
                <a:spLocks noChangeAspect="1" noChangeArrowheads="1"/>
              </p:cNvSpPr>
              <p:nvPr/>
            </p:nvSpPr>
            <p:spPr bwMode="auto">
              <a:xfrm>
                <a:off x="900" y="3827"/>
                <a:ext cx="1211" cy="2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Quantity </a:t>
                </a:r>
                <a:r>
                  <a:rPr lang="en-US" sz="1600" b="1">
                    <a:latin typeface="Arial Narrow" pitchFamily="34" charset="0"/>
                  </a:rPr>
                  <a:t>(in 000s)</a:t>
                </a:r>
              </a:p>
            </p:txBody>
          </p:sp>
          <p:sp>
            <p:nvSpPr>
              <p:cNvPr id="22571" name="Text Box 33"/>
              <p:cNvSpPr txBox="1">
                <a:spLocks noChangeAspect="1" noChangeArrowheads="1"/>
              </p:cNvSpPr>
              <p:nvPr/>
            </p:nvSpPr>
            <p:spPr bwMode="auto">
              <a:xfrm>
                <a:off x="1710" y="3639"/>
                <a:ext cx="303" cy="210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200</a:t>
                </a:r>
              </a:p>
            </p:txBody>
          </p:sp>
          <p:sp>
            <p:nvSpPr>
              <p:cNvPr id="22572" name="Text Box 34"/>
              <p:cNvSpPr txBox="1">
                <a:spLocks noChangeAspect="1" noChangeArrowheads="1"/>
              </p:cNvSpPr>
              <p:nvPr/>
            </p:nvSpPr>
            <p:spPr bwMode="auto">
              <a:xfrm>
                <a:off x="2308" y="3639"/>
                <a:ext cx="303" cy="210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300</a:t>
                </a:r>
              </a:p>
            </p:txBody>
          </p:sp>
          <p:sp>
            <p:nvSpPr>
              <p:cNvPr id="22573" name="Text Box 35"/>
              <p:cNvSpPr txBox="1">
                <a:spLocks noChangeAspect="1" noChangeArrowheads="1"/>
              </p:cNvSpPr>
              <p:nvPr/>
            </p:nvSpPr>
            <p:spPr bwMode="auto">
              <a:xfrm>
                <a:off x="2872" y="3639"/>
                <a:ext cx="303" cy="210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400</a:t>
                </a:r>
              </a:p>
            </p:txBody>
          </p:sp>
          <p:sp>
            <p:nvSpPr>
              <p:cNvPr id="22574" name="Text Box 36"/>
              <p:cNvSpPr txBox="1">
                <a:spLocks noChangeAspect="1" noChangeArrowheads="1"/>
              </p:cNvSpPr>
              <p:nvPr/>
            </p:nvSpPr>
            <p:spPr bwMode="auto">
              <a:xfrm>
                <a:off x="3436" y="3639"/>
                <a:ext cx="303" cy="210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500</a:t>
                </a:r>
              </a:p>
            </p:txBody>
          </p:sp>
          <p:sp>
            <p:nvSpPr>
              <p:cNvPr id="22575" name="Text Box 37"/>
              <p:cNvSpPr txBox="1">
                <a:spLocks noChangeAspect="1" noChangeArrowheads="1"/>
              </p:cNvSpPr>
              <p:nvPr/>
            </p:nvSpPr>
            <p:spPr bwMode="auto">
              <a:xfrm>
                <a:off x="4015" y="3639"/>
                <a:ext cx="303" cy="210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600</a:t>
                </a:r>
              </a:p>
            </p:txBody>
          </p:sp>
          <p:sp>
            <p:nvSpPr>
              <p:cNvPr id="22576" name="Text Box 38"/>
              <p:cNvSpPr txBox="1">
                <a:spLocks noChangeAspect="1" noChangeArrowheads="1"/>
              </p:cNvSpPr>
              <p:nvPr/>
            </p:nvSpPr>
            <p:spPr bwMode="auto">
              <a:xfrm>
                <a:off x="4590" y="3639"/>
                <a:ext cx="303" cy="210"/>
              </a:xfrm>
              <a:prstGeom prst="rect">
                <a:avLst/>
              </a:prstGeom>
              <a:solidFill>
                <a:schemeClr val="bg1">
                  <a:alpha val="50195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45720" tIns="0" rIns="45720" bIns="0" anchor="ctr" anchorCtr="1">
                <a:spAutoFit/>
              </a:bodyPr>
              <a:lstStyle/>
              <a:p>
                <a:r>
                  <a:rPr lang="en-US" sz="2000" b="1">
                    <a:latin typeface="Arial Narrow" pitchFamily="34" charset="0"/>
                  </a:rPr>
                  <a:t>700</a:t>
                </a:r>
              </a:p>
            </p:txBody>
          </p:sp>
        </p:grpSp>
        <p:sp>
          <p:nvSpPr>
            <p:cNvPr id="22543" name="Text Box 39"/>
            <p:cNvSpPr txBox="1">
              <a:spLocks noChangeAspect="1" noChangeArrowheads="1"/>
            </p:cNvSpPr>
            <p:nvPr/>
          </p:nvSpPr>
          <p:spPr bwMode="auto">
            <a:xfrm>
              <a:off x="5175" y="3639"/>
              <a:ext cx="303" cy="210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lIns="45720" tIns="0" rIns="45720" bIns="0" anchor="ctr" anchorCtr="1">
              <a:spAutoFit/>
            </a:bodyPr>
            <a:lstStyle/>
            <a:p>
              <a:r>
                <a:rPr lang="en-US" sz="2000" b="1">
                  <a:latin typeface="Arial Narrow" pitchFamily="34" charset="0"/>
                </a:rPr>
                <a:t>800</a:t>
              </a:r>
            </a:p>
          </p:txBody>
        </p:sp>
      </p:grpSp>
      <p:sp>
        <p:nvSpPr>
          <p:cNvPr id="22533" name="Rectangle 4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 Price for </a:t>
            </a:r>
            <a:br>
              <a:rPr lang="en-US" smtClean="0"/>
            </a:br>
            <a:r>
              <a:rPr lang="en-US" smtClean="0"/>
              <a:t>Notebook Computers</a:t>
            </a:r>
          </a:p>
        </p:txBody>
      </p: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2133600" y="2209800"/>
            <a:ext cx="6477000" cy="3048000"/>
            <a:chOff x="1344" y="1392"/>
            <a:chExt cx="4080" cy="1920"/>
          </a:xfrm>
        </p:grpSpPr>
        <p:sp>
          <p:nvSpPr>
            <p:cNvPr id="30762" name="Rectangle 42"/>
            <p:cNvSpPr>
              <a:spLocks noChangeArrowheads="1"/>
            </p:cNvSpPr>
            <p:nvPr/>
          </p:nvSpPr>
          <p:spPr bwMode="auto">
            <a:xfrm>
              <a:off x="1344" y="1392"/>
              <a:ext cx="772" cy="294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prstShdw prst="shdw17" dist="17961" dir="2700000">
                <a:schemeClr val="tx1">
                  <a:gamma/>
                  <a:shade val="60000"/>
                  <a:invGamma/>
                </a:schemeClr>
              </a:prst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/>
                <a:t>Demand</a:t>
              </a:r>
            </a:p>
          </p:txBody>
        </p:sp>
        <p:sp>
          <p:nvSpPr>
            <p:cNvPr id="22541" name="Freeform 46"/>
            <p:cNvSpPr>
              <a:spLocks/>
            </p:cNvSpPr>
            <p:nvPr/>
          </p:nvSpPr>
          <p:spPr bwMode="auto">
            <a:xfrm>
              <a:off x="1776" y="1728"/>
              <a:ext cx="3648" cy="1584"/>
            </a:xfrm>
            <a:custGeom>
              <a:avLst/>
              <a:gdLst>
                <a:gd name="T0" fmla="*/ 0 w 3648"/>
                <a:gd name="T1" fmla="*/ 0 h 1584"/>
                <a:gd name="T2" fmla="*/ 548 w 3648"/>
                <a:gd name="T3" fmla="*/ 53 h 1584"/>
                <a:gd name="T4" fmla="*/ 1050 w 3648"/>
                <a:gd name="T5" fmla="*/ 243 h 1584"/>
                <a:gd name="T6" fmla="*/ 1602 w 3648"/>
                <a:gd name="T7" fmla="*/ 528 h 1584"/>
                <a:gd name="T8" fmla="*/ 2376 w 3648"/>
                <a:gd name="T9" fmla="*/ 1098 h 1584"/>
                <a:gd name="T10" fmla="*/ 2945 w 3648"/>
                <a:gd name="T11" fmla="*/ 1368 h 1584"/>
                <a:gd name="T12" fmla="*/ 3648 w 3648"/>
                <a:gd name="T13" fmla="*/ 1584 h 15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48"/>
                <a:gd name="T22" fmla="*/ 0 h 1584"/>
                <a:gd name="T23" fmla="*/ 3648 w 3648"/>
                <a:gd name="T24" fmla="*/ 1584 h 158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48" h="1584">
                  <a:moveTo>
                    <a:pt x="0" y="0"/>
                  </a:moveTo>
                  <a:cubicBezTo>
                    <a:pt x="91" y="9"/>
                    <a:pt x="373" y="13"/>
                    <a:pt x="548" y="53"/>
                  </a:cubicBezTo>
                  <a:cubicBezTo>
                    <a:pt x="723" y="93"/>
                    <a:pt x="874" y="164"/>
                    <a:pt x="1050" y="243"/>
                  </a:cubicBezTo>
                  <a:cubicBezTo>
                    <a:pt x="1226" y="322"/>
                    <a:pt x="1381" y="386"/>
                    <a:pt x="1602" y="528"/>
                  </a:cubicBezTo>
                  <a:cubicBezTo>
                    <a:pt x="1823" y="670"/>
                    <a:pt x="2153" y="958"/>
                    <a:pt x="2376" y="1098"/>
                  </a:cubicBezTo>
                  <a:cubicBezTo>
                    <a:pt x="2600" y="1238"/>
                    <a:pt x="2732" y="1287"/>
                    <a:pt x="2945" y="1368"/>
                  </a:cubicBezTo>
                  <a:cubicBezTo>
                    <a:pt x="3157" y="1448"/>
                    <a:pt x="3502" y="1539"/>
                    <a:pt x="3648" y="1584"/>
                  </a:cubicBezTo>
                </a:path>
              </a:pathLst>
            </a:custGeom>
            <a:noFill/>
            <a:ln w="571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3243263" y="2209800"/>
            <a:ext cx="5443537" cy="3033713"/>
            <a:chOff x="2043" y="1392"/>
            <a:chExt cx="3429" cy="1911"/>
          </a:xfrm>
        </p:grpSpPr>
        <p:sp>
          <p:nvSpPr>
            <p:cNvPr id="30764" name="Rectangle 44"/>
            <p:cNvSpPr>
              <a:spLocks noChangeArrowheads="1"/>
            </p:cNvSpPr>
            <p:nvPr/>
          </p:nvSpPr>
          <p:spPr bwMode="auto">
            <a:xfrm>
              <a:off x="4806" y="1392"/>
              <a:ext cx="666" cy="294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prstShdw prst="shdw17" dist="17961" dir="2700000">
                <a:schemeClr val="tx1">
                  <a:gamma/>
                  <a:shade val="60000"/>
                  <a:invGamma/>
                </a:schemeClr>
              </a:prst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/>
                <a:t>Supply</a:t>
              </a:r>
            </a:p>
          </p:txBody>
        </p:sp>
        <p:sp>
          <p:nvSpPr>
            <p:cNvPr id="22539" name="Freeform 47"/>
            <p:cNvSpPr>
              <a:spLocks/>
            </p:cNvSpPr>
            <p:nvPr/>
          </p:nvSpPr>
          <p:spPr bwMode="auto">
            <a:xfrm>
              <a:off x="2043" y="1746"/>
              <a:ext cx="3429" cy="1557"/>
            </a:xfrm>
            <a:custGeom>
              <a:avLst/>
              <a:gdLst>
                <a:gd name="T0" fmla="*/ 0 w 3429"/>
                <a:gd name="T1" fmla="*/ 1557 h 1557"/>
                <a:gd name="T2" fmla="*/ 792 w 3429"/>
                <a:gd name="T3" fmla="*/ 1035 h 1557"/>
                <a:gd name="T4" fmla="*/ 1314 w 3429"/>
                <a:gd name="T5" fmla="*/ 765 h 1557"/>
                <a:gd name="T6" fmla="*/ 1836 w 3429"/>
                <a:gd name="T7" fmla="*/ 504 h 1557"/>
                <a:gd name="T8" fmla="*/ 2358 w 3429"/>
                <a:gd name="T9" fmla="*/ 234 h 1557"/>
                <a:gd name="T10" fmla="*/ 2646 w 3429"/>
                <a:gd name="T11" fmla="*/ 117 h 1557"/>
                <a:gd name="T12" fmla="*/ 2898 w 3429"/>
                <a:gd name="T13" fmla="*/ 54 h 1557"/>
                <a:gd name="T14" fmla="*/ 3168 w 3429"/>
                <a:gd name="T15" fmla="*/ 9 h 1557"/>
                <a:gd name="T16" fmla="*/ 3429 w 3429"/>
                <a:gd name="T17" fmla="*/ 0 h 15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29"/>
                <a:gd name="T28" fmla="*/ 0 h 1557"/>
                <a:gd name="T29" fmla="*/ 3429 w 3429"/>
                <a:gd name="T30" fmla="*/ 1557 h 15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29" h="1557">
                  <a:moveTo>
                    <a:pt x="0" y="1557"/>
                  </a:moveTo>
                  <a:cubicBezTo>
                    <a:pt x="132" y="1470"/>
                    <a:pt x="573" y="1167"/>
                    <a:pt x="792" y="1035"/>
                  </a:cubicBezTo>
                  <a:cubicBezTo>
                    <a:pt x="1011" y="903"/>
                    <a:pt x="1140" y="853"/>
                    <a:pt x="1314" y="765"/>
                  </a:cubicBezTo>
                  <a:cubicBezTo>
                    <a:pt x="1488" y="677"/>
                    <a:pt x="1662" y="592"/>
                    <a:pt x="1836" y="504"/>
                  </a:cubicBezTo>
                  <a:cubicBezTo>
                    <a:pt x="2010" y="416"/>
                    <a:pt x="2223" y="298"/>
                    <a:pt x="2358" y="234"/>
                  </a:cubicBezTo>
                  <a:cubicBezTo>
                    <a:pt x="2493" y="170"/>
                    <a:pt x="2556" y="147"/>
                    <a:pt x="2646" y="117"/>
                  </a:cubicBezTo>
                  <a:cubicBezTo>
                    <a:pt x="2736" y="87"/>
                    <a:pt x="2811" y="72"/>
                    <a:pt x="2898" y="54"/>
                  </a:cubicBezTo>
                  <a:cubicBezTo>
                    <a:pt x="2985" y="36"/>
                    <a:pt x="3080" y="18"/>
                    <a:pt x="3168" y="9"/>
                  </a:cubicBezTo>
                  <a:cubicBezTo>
                    <a:pt x="3256" y="0"/>
                    <a:pt x="3375" y="2"/>
                    <a:pt x="3429" y="0"/>
                  </a:cubicBezTo>
                </a:path>
              </a:pathLst>
            </a:custGeom>
            <a:noFill/>
            <a:ln w="57150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68" name="Oval 48"/>
          <p:cNvSpPr>
            <a:spLocks noChangeArrowheads="1"/>
          </p:cNvSpPr>
          <p:nvPr/>
        </p:nvSpPr>
        <p:spPr bwMode="auto">
          <a:xfrm>
            <a:off x="5562600" y="3657600"/>
            <a:ext cx="304800" cy="3048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69" name="Rectangle 49"/>
          <p:cNvSpPr>
            <a:spLocks noChangeArrowheads="1"/>
          </p:cNvSpPr>
          <p:nvPr/>
        </p:nvSpPr>
        <p:spPr bwMode="auto">
          <a:xfrm>
            <a:off x="6226175" y="3657600"/>
            <a:ext cx="1774825" cy="466725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/>
              <a:t>Market Price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8" grpId="0" animBg="1"/>
      <p:bldP spid="30769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6441227-E008-46FA-80D2-58C04CABC8AD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Net BookMark (Page 69)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Read Article  ~  Respond on the back. </a:t>
            </a:r>
          </a:p>
          <a:p>
            <a:pPr eaLnBrk="1" hangingPunct="1"/>
            <a:endParaRPr lang="en-US" sz="2000" smtClean="0"/>
          </a:p>
          <a:p>
            <a:pPr eaLnBrk="1" hangingPunct="1"/>
            <a:r>
              <a:rPr lang="en-US" smtClean="0"/>
              <a:t>Explain whether you think a pound of organically grown carrots is likely to cost more or less than conventionally grown.</a:t>
            </a:r>
          </a:p>
          <a:p>
            <a:pPr eaLnBrk="1" hangingPunct="1"/>
            <a:endParaRPr lang="en-US" sz="2000" smtClean="0"/>
          </a:p>
          <a:p>
            <a:pPr eaLnBrk="1" hangingPunct="1"/>
            <a:r>
              <a:rPr lang="en-US" smtClean="0"/>
              <a:t>Explain your answer using the principle of supply and demand.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FA5C894-9DE6-4B5A-B781-C5A9DC5CAD71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2458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TYPES OF ECONOMIC </a:t>
            </a:r>
            <a:br>
              <a:rPr lang="en-US" smtClean="0"/>
            </a:br>
            <a:r>
              <a:rPr lang="en-US" smtClean="0"/>
              <a:t>COMPETITION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81534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GOALS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1000" b="1" dirty="0" smtClean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n-US" dirty="0" smtClean="0"/>
              <a:t>Define pure competition and monopoly.</a:t>
            </a:r>
          </a:p>
          <a:p>
            <a:pPr eaLnBrk="1" hangingPunct="1">
              <a:defRPr/>
            </a:pPr>
            <a:endParaRPr lang="en-US" sz="1000" dirty="0" smtClean="0"/>
          </a:p>
          <a:p>
            <a:pPr eaLnBrk="1" hangingPunct="1">
              <a:defRPr/>
            </a:pPr>
            <a:r>
              <a:rPr lang="en-US" dirty="0" smtClean="0"/>
              <a:t>Explain the characteristics of oligopolies and monopolistic competition.</a:t>
            </a:r>
          </a:p>
          <a:p>
            <a:pPr eaLnBrk="1" hangingPunct="1">
              <a:defRPr/>
            </a:pPr>
            <a:endParaRPr lang="en-US" sz="26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i="1" dirty="0" smtClean="0">
                <a:solidFill>
                  <a:schemeClr val="bg2">
                    <a:lumMod val="50000"/>
                  </a:schemeClr>
                </a:solidFill>
              </a:rPr>
              <a:t>The type of competition in a market is going to affect  consumer and supplier decisions alike!</a:t>
            </a:r>
          </a:p>
        </p:txBody>
      </p:sp>
      <p:sp>
        <p:nvSpPr>
          <p:cNvPr id="24582" name="AutoShape 4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3-3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B31B666-0919-4322-9766-6A383E277CED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All-Out Competition </a:t>
            </a:r>
            <a:r>
              <a:rPr lang="en-US" smtClean="0">
                <a:solidFill>
                  <a:srgbClr val="FF0000"/>
                </a:solidFill>
              </a:rPr>
              <a:t>or</a:t>
            </a:r>
            <a:r>
              <a:rPr lang="en-US" smtClean="0"/>
              <a:t> </a:t>
            </a:r>
            <a:br>
              <a:rPr lang="en-US" smtClean="0"/>
            </a:br>
            <a:r>
              <a:rPr lang="en-US" smtClean="0"/>
              <a:t>No Competition At All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534400" cy="4419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2 Important Characteristics in determining the type of economic competition in a specific market.</a:t>
            </a:r>
          </a:p>
          <a:p>
            <a:pPr marL="1370013" lvl="1" eaLnBrk="1" hangingPunct="1">
              <a:defRPr/>
            </a:pPr>
            <a:r>
              <a:rPr lang="en-US" sz="2400" dirty="0" smtClean="0"/>
              <a:t>Number of firms competing in the market.</a:t>
            </a:r>
          </a:p>
          <a:p>
            <a:pPr marL="1370013" lvl="1" eaLnBrk="1" hangingPunct="1">
              <a:defRPr/>
            </a:pPr>
            <a:r>
              <a:rPr lang="en-US" sz="2400" dirty="0" smtClean="0"/>
              <a:t>Amount of similarity between products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sz="1000" dirty="0" smtClean="0"/>
          </a:p>
          <a:p>
            <a:pPr eaLnBrk="1" hangingPunct="1">
              <a:defRPr/>
            </a:pPr>
            <a:r>
              <a:rPr lang="en-US" sz="2800" dirty="0" smtClean="0"/>
              <a:t>4 Forms of Economic Competition:</a:t>
            </a:r>
          </a:p>
          <a:p>
            <a:pPr marL="1547813" lvl="1" indent="-457200" eaLnBrk="1" hangingPunct="1">
              <a:buFont typeface="+mj-lt"/>
              <a:buAutoNum type="arabicPeriod"/>
              <a:defRPr/>
            </a:pPr>
            <a:r>
              <a:rPr lang="en-US" sz="2400" dirty="0" smtClean="0"/>
              <a:t>Pure Competition</a:t>
            </a:r>
          </a:p>
          <a:p>
            <a:pPr marL="1547813" lvl="1" indent="-457200" eaLnBrk="1" hangingPunct="1">
              <a:buFont typeface="+mj-lt"/>
              <a:buAutoNum type="arabicPeriod"/>
              <a:defRPr/>
            </a:pPr>
            <a:r>
              <a:rPr lang="en-US" sz="2400" dirty="0" smtClean="0"/>
              <a:t>Monopoly</a:t>
            </a:r>
          </a:p>
          <a:p>
            <a:pPr marL="1547813" lvl="1" indent="-457200" eaLnBrk="1" hangingPunct="1">
              <a:buFont typeface="+mj-lt"/>
              <a:buAutoNum type="arabicPeriod"/>
              <a:defRPr/>
            </a:pPr>
            <a:r>
              <a:rPr lang="en-US" sz="2400" dirty="0" smtClean="0"/>
              <a:t>Oligopoly</a:t>
            </a:r>
          </a:p>
          <a:p>
            <a:pPr marL="1547813" lvl="1" indent="-457200" eaLnBrk="1" hangingPunct="1">
              <a:buFont typeface="+mj-lt"/>
              <a:buAutoNum type="arabicPeriod"/>
              <a:defRPr/>
            </a:pPr>
            <a:r>
              <a:rPr lang="en-US" sz="2400" dirty="0" smtClean="0"/>
              <a:t>Monopolistic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F289E26-C53E-473A-A732-F1F08228BB2F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All-Out Competition or </a:t>
            </a:r>
            <a:br>
              <a:rPr lang="en-US" smtClean="0"/>
            </a:br>
            <a:r>
              <a:rPr lang="en-US" smtClean="0"/>
              <a:t>No Competition At All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8458200" cy="449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000" b="1" u="sng" dirty="0" smtClean="0"/>
              <a:t>Pure Competition</a:t>
            </a:r>
            <a:r>
              <a:rPr lang="en-US" sz="3000" dirty="0" smtClean="0"/>
              <a:t>: Type of market in which there are a large number of suppliers offering very similar products.</a:t>
            </a:r>
          </a:p>
          <a:p>
            <a:pPr eaLnBrk="1" hangingPunct="1">
              <a:defRPr/>
            </a:pPr>
            <a:endParaRPr lang="en-US" sz="1200" dirty="0" smtClean="0"/>
          </a:p>
          <a:p>
            <a:pPr eaLnBrk="1" hangingPunct="1">
              <a:defRPr/>
            </a:pPr>
            <a:r>
              <a:rPr lang="en-US" sz="3000" b="1" i="1" u="sng" dirty="0" smtClean="0">
                <a:solidFill>
                  <a:schemeClr val="bg2">
                    <a:lumMod val="50000"/>
                  </a:schemeClr>
                </a:solidFill>
              </a:rPr>
              <a:t>Consumers</a:t>
            </a:r>
            <a:r>
              <a:rPr lang="en-US" sz="3000" dirty="0" smtClean="0"/>
              <a:t> Have Control:</a:t>
            </a:r>
          </a:p>
          <a:p>
            <a:pPr lvl="1" eaLnBrk="1" hangingPunct="1">
              <a:defRPr/>
            </a:pPr>
            <a:r>
              <a:rPr lang="en-US" dirty="0" smtClean="0"/>
              <a:t>Suppliers unable to offer unique products</a:t>
            </a:r>
          </a:p>
          <a:p>
            <a:pPr lvl="1" eaLnBrk="1" hangingPunct="1">
              <a:defRPr/>
            </a:pPr>
            <a:r>
              <a:rPr lang="en-US" dirty="0" smtClean="0"/>
              <a:t>Must accept prices consumers are willing to pay</a:t>
            </a:r>
          </a:p>
          <a:p>
            <a:pPr lvl="1" eaLnBrk="1" hangingPunct="1">
              <a:defRPr/>
            </a:pPr>
            <a:r>
              <a:rPr lang="en-US" dirty="0" smtClean="0"/>
              <a:t>Consumer will buy elsewhere if too expensive</a:t>
            </a:r>
            <a:br>
              <a:rPr lang="en-US" dirty="0" smtClean="0"/>
            </a:br>
            <a:endParaRPr lang="en-US" sz="800" dirty="0" smtClean="0"/>
          </a:p>
          <a:p>
            <a:pPr lvl="1" eaLnBrk="1" hangingPunct="1">
              <a:defRPr/>
            </a:pPr>
            <a:r>
              <a:rPr lang="en-US" sz="2200" dirty="0" smtClean="0"/>
              <a:t>Figure 3-5: Demand Curve in Pure Competition (Page 73)</a:t>
            </a:r>
            <a:r>
              <a:rPr lang="en-US" sz="2400" dirty="0" smtClean="0"/>
              <a:t>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869E34A-F6E4-4940-9E4A-E0486C4C3329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All-Out Competition or </a:t>
            </a:r>
            <a:br>
              <a:rPr lang="en-US" smtClean="0"/>
            </a:br>
            <a:r>
              <a:rPr lang="en-US" smtClean="0"/>
              <a:t>No Competition At All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3820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b="1" u="sng" dirty="0" smtClean="0"/>
              <a:t>Monopoly</a:t>
            </a:r>
            <a:r>
              <a:rPr lang="en-US" dirty="0" smtClean="0"/>
              <a:t>: Type of market in which one supplier offers a unique product.</a:t>
            </a:r>
          </a:p>
          <a:p>
            <a:pPr eaLnBrk="1" hangingPunct="1">
              <a:defRPr/>
            </a:pPr>
            <a:endParaRPr lang="en-US" sz="1000" dirty="0" smtClean="0"/>
          </a:p>
          <a:p>
            <a:pPr lvl="1" eaLnBrk="1" hangingPunct="1">
              <a:defRPr/>
            </a:pPr>
            <a:r>
              <a:rPr lang="en-US" b="1" u="sng" dirty="0" smtClean="0">
                <a:solidFill>
                  <a:schemeClr val="bg2">
                    <a:lumMod val="50000"/>
                  </a:schemeClr>
                </a:solidFill>
              </a:rPr>
              <a:t>Suppliers</a:t>
            </a:r>
            <a:r>
              <a:rPr lang="en-US" dirty="0" smtClean="0"/>
              <a:t> have almost total control </a:t>
            </a:r>
          </a:p>
          <a:p>
            <a:pPr lvl="1" eaLnBrk="1" hangingPunct="1">
              <a:defRPr/>
            </a:pPr>
            <a:r>
              <a:rPr lang="en-US" dirty="0" smtClean="0"/>
              <a:t>Consumer will have to accept suppliers prices</a:t>
            </a:r>
          </a:p>
          <a:p>
            <a:pPr lvl="1" eaLnBrk="1" hangingPunct="1">
              <a:defRPr/>
            </a:pPr>
            <a:r>
              <a:rPr lang="en-US" dirty="0" smtClean="0"/>
              <a:t>Government agencies regulate monopolies </a:t>
            </a:r>
            <a:br>
              <a:rPr lang="en-US" dirty="0" smtClean="0"/>
            </a:br>
            <a:r>
              <a:rPr lang="en-US" dirty="0" smtClean="0"/>
              <a:t>to provide fairness to consumers.</a:t>
            </a:r>
          </a:p>
          <a:p>
            <a:pPr lvl="1" eaLnBrk="1" hangingPunct="1">
              <a:defRPr/>
            </a:pPr>
            <a:endParaRPr lang="en-US" sz="800" dirty="0" smtClean="0"/>
          </a:p>
          <a:p>
            <a:pPr lvl="1" eaLnBrk="1" hangingPunct="1">
              <a:defRPr/>
            </a:pPr>
            <a:endParaRPr lang="en-US" sz="800" dirty="0" smtClean="0"/>
          </a:p>
          <a:p>
            <a:pPr lvl="1" eaLnBrk="1" hangingPunct="1">
              <a:defRPr/>
            </a:pPr>
            <a:r>
              <a:rPr lang="en-US" sz="2200" dirty="0" smtClean="0"/>
              <a:t>Figure 3-6: Demand Curve for Monopoly (Page 74)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1FC7EF-57E7-43F8-8CFD-6FD9E752A972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219200"/>
          </a:xfrm>
        </p:spPr>
        <p:txBody>
          <a:bodyPr/>
          <a:lstStyle/>
          <a:p>
            <a:pPr eaLnBrk="1" hangingPunct="1"/>
            <a:r>
              <a:rPr lang="en-US" smtClean="0"/>
              <a:t>Between the Extremes of </a:t>
            </a:r>
            <a:br>
              <a:rPr lang="en-US" smtClean="0"/>
            </a:br>
            <a:r>
              <a:rPr lang="en-US" smtClean="0"/>
              <a:t>Pure Competition and Monopolies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305800" cy="4114800"/>
          </a:xfrm>
        </p:spPr>
        <p:txBody>
          <a:bodyPr/>
          <a:lstStyle/>
          <a:p>
            <a:pPr eaLnBrk="1" hangingPunct="1"/>
            <a:r>
              <a:rPr lang="en-US" b="1" u="sng" smtClean="0"/>
              <a:t>Oligopolies</a:t>
            </a:r>
            <a:r>
              <a:rPr lang="en-US" smtClean="0"/>
              <a:t>: Type of market in which a few businesses offer very similar products.</a:t>
            </a:r>
          </a:p>
          <a:p>
            <a:pPr eaLnBrk="1" hangingPunct="1"/>
            <a:endParaRPr lang="en-US" sz="1000" smtClean="0"/>
          </a:p>
          <a:p>
            <a:pPr lvl="1" eaLnBrk="1" hangingPunct="1"/>
            <a:r>
              <a:rPr lang="en-US" smtClean="0"/>
              <a:t>Example: Airline Industry, Automobile Manufacturer, Internet Service Providers</a:t>
            </a:r>
          </a:p>
          <a:p>
            <a:pPr lvl="1" eaLnBrk="1" hangingPunct="1"/>
            <a:endParaRPr lang="en-US" sz="900" smtClean="0"/>
          </a:p>
          <a:p>
            <a:pPr lvl="1" eaLnBrk="1" hangingPunct="1"/>
            <a:r>
              <a:rPr lang="en-US" smtClean="0"/>
              <a:t>Businesses work together = act as a monopoly</a:t>
            </a:r>
          </a:p>
          <a:p>
            <a:pPr lvl="1" eaLnBrk="1" hangingPunct="1"/>
            <a:endParaRPr lang="en-US" sz="900" smtClean="0"/>
          </a:p>
          <a:p>
            <a:pPr lvl="1" eaLnBrk="1" hangingPunct="1"/>
            <a:r>
              <a:rPr lang="en-US" smtClean="0"/>
              <a:t>Businesses act competitively = act as pure a competition 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90BAF57-66BE-42FC-97E3-FB8581D3245B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219200"/>
          </a:xfrm>
        </p:spPr>
        <p:txBody>
          <a:bodyPr/>
          <a:lstStyle/>
          <a:p>
            <a:pPr eaLnBrk="1" hangingPunct="1"/>
            <a:r>
              <a:rPr lang="en-US" smtClean="0"/>
              <a:t>Between the Extremes of </a:t>
            </a:r>
            <a:br>
              <a:rPr lang="en-US" smtClean="0"/>
            </a:br>
            <a:r>
              <a:rPr lang="en-US" smtClean="0"/>
              <a:t>Pure Competition and Monopolies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4582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b="1" u="sng" smtClean="0"/>
              <a:t>Monopolistic Competition</a:t>
            </a:r>
            <a:r>
              <a:rPr lang="en-US" sz="2800" smtClean="0"/>
              <a:t>: Type of market in which there are many firms competing with products that are somewhat different.</a:t>
            </a:r>
          </a:p>
          <a:p>
            <a:pPr eaLnBrk="1" hangingPunct="1">
              <a:lnSpc>
                <a:spcPct val="90000"/>
              </a:lnSpc>
            </a:pPr>
            <a:endParaRPr lang="en-US" sz="90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Most common type of economic competition.</a:t>
            </a:r>
          </a:p>
          <a:p>
            <a:pPr eaLnBrk="1" hangingPunct="1">
              <a:lnSpc>
                <a:spcPct val="90000"/>
              </a:lnSpc>
            </a:pPr>
            <a:endParaRPr lang="en-US" sz="90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Fewer competitors and greater the differences between their products = greater the control each firm will have.</a:t>
            </a:r>
          </a:p>
          <a:p>
            <a:pPr eaLnBrk="1" hangingPunct="1">
              <a:lnSpc>
                <a:spcPct val="90000"/>
              </a:lnSpc>
            </a:pPr>
            <a:endParaRPr lang="en-US" sz="80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More competitors &amp; minor differences = limited control.</a:t>
            </a:r>
            <a:br>
              <a:rPr lang="en-US" sz="2400" smtClean="0"/>
            </a:br>
            <a:endParaRPr lang="en-US" sz="80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Examples: Most retail businesses, restaurants, movie theatres, shopping malls, etc.</a:t>
            </a:r>
          </a:p>
          <a:p>
            <a:pPr lvl="1" eaLnBrk="1" hangingPunct="1">
              <a:lnSpc>
                <a:spcPct val="90000"/>
              </a:lnSpc>
            </a:pPr>
            <a:endParaRPr lang="en-US" sz="240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23ADFB2-9549-4E75-BC29-B805CFB339A7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5124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SCARCITY AND </a:t>
            </a:r>
            <a:br>
              <a:rPr lang="en-US" smtClean="0"/>
            </a:br>
            <a:r>
              <a:rPr lang="en-US" smtClean="0"/>
              <a:t>PRIVATE ENTERPRISE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GOALS</a:t>
            </a:r>
          </a:p>
          <a:p>
            <a:pPr eaLnBrk="1" hangingPunct="1">
              <a:defRPr/>
            </a:pPr>
            <a:r>
              <a:rPr lang="en-US" smtClean="0"/>
              <a:t>Identify the basic economic problem.</a:t>
            </a:r>
          </a:p>
          <a:p>
            <a:pPr eaLnBrk="1" hangingPunct="1">
              <a:defRPr/>
            </a:pPr>
            <a:r>
              <a:rPr lang="en-US" smtClean="0"/>
              <a:t>Describe how America’s private enterprise economy works.</a:t>
            </a:r>
          </a:p>
        </p:txBody>
      </p:sp>
      <p:sp>
        <p:nvSpPr>
          <p:cNvPr id="5126" name="AutoShape 4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3-1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110011D-1254-4F6B-9291-AD86089469B2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3072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ENHANCING</a:t>
            </a:r>
            <a:br>
              <a:rPr lang="en-US" smtClean="0"/>
            </a:br>
            <a:r>
              <a:rPr lang="en-US" smtClean="0"/>
              <a:t>ECONOMIC UTILITY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3962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GOALS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1000" b="1" smtClean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n-US" smtClean="0"/>
              <a:t>Define four types of economic utility.</a:t>
            </a:r>
          </a:p>
          <a:p>
            <a:pPr eaLnBrk="1" hangingPunct="1">
              <a:defRPr/>
            </a:pPr>
            <a:endParaRPr lang="en-US" sz="1000" smtClean="0"/>
          </a:p>
          <a:p>
            <a:pPr eaLnBrk="1" hangingPunct="1">
              <a:defRPr/>
            </a:pPr>
            <a:r>
              <a:rPr lang="en-US" smtClean="0"/>
              <a:t>Explain how marketers use utility to increase customer satisfaction.</a:t>
            </a:r>
          </a:p>
        </p:txBody>
      </p:sp>
      <p:sp>
        <p:nvSpPr>
          <p:cNvPr id="30726" name="AutoShape 4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3-4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7EF47B1-4CFA-4D81-B96D-97059C4FBAE3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Utility Means Satisfaction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3058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Economist use Economic Utility to </a:t>
            </a:r>
            <a:br>
              <a:rPr lang="en-US" dirty="0" smtClean="0"/>
            </a:br>
            <a:r>
              <a:rPr lang="en-US" dirty="0" smtClean="0"/>
              <a:t>analyze how people make choices </a:t>
            </a:r>
            <a:br>
              <a:rPr lang="en-US" dirty="0" smtClean="0"/>
            </a:br>
            <a:r>
              <a:rPr lang="en-US" dirty="0" smtClean="0"/>
              <a:t>among competing products. </a:t>
            </a:r>
            <a:endParaRPr lang="en-US" sz="1000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Limited Resources, Unlimited Needs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Which choices provide the greatest satisfaction?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Concert? New Shoes? Video Game? A Car?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7EF47B1-4CFA-4D81-B96D-97059C4FBAE3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Utility Means Satisfaction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3058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1000" dirty="0" smtClean="0"/>
          </a:p>
          <a:p>
            <a:pPr eaLnBrk="1" hangingPunct="1">
              <a:lnSpc>
                <a:spcPct val="90000"/>
              </a:lnSpc>
            </a:pPr>
            <a:r>
              <a:rPr lang="en-US" b="1" dirty="0" smtClean="0">
                <a:solidFill>
                  <a:schemeClr val="accent2"/>
                </a:solidFill>
              </a:rPr>
              <a:t>Economic utility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The amount of satisfaction a consumer receives from the consumption of a particular product or service.</a:t>
            </a:r>
            <a:br>
              <a:rPr lang="en-US" dirty="0" smtClean="0"/>
            </a:br>
            <a:endParaRPr lang="en-US" sz="9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Greater Satisfaction = higher economic utility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Lower Satisfaction = lower economic utility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Businesses use economic utility to increase the chances that consumers will buy their product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FE17F05-1A0E-4F71-93EB-92F2EEB4F1FE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4 Primary Ways Businesses Can Increase Economic Utility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305800" cy="426720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</a:pPr>
            <a:r>
              <a:rPr lang="en-US" sz="2800" b="1" u="sng" dirty="0" smtClean="0"/>
              <a:t>Form Utility</a:t>
            </a:r>
            <a:r>
              <a:rPr lang="en-US" sz="2800" dirty="0" smtClean="0"/>
              <a:t>: Results from changes in the tangible parts of a product or service.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sz="2400" dirty="0" smtClean="0"/>
              <a:t>The physical product provided is the primary way that consumers needs are satisfied.</a:t>
            </a:r>
          </a:p>
          <a:p>
            <a:pPr lvl="1" eaLnBrk="1" hangingPunct="1"/>
            <a:r>
              <a:rPr lang="en-US" sz="2400" dirty="0" smtClean="0"/>
              <a:t>Example: VHS to DVD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800" dirty="0" smtClean="0"/>
              <a:t> 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800" dirty="0" smtClean="0"/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sz="2800" b="1" u="sng" dirty="0" smtClean="0"/>
              <a:t>Time Utility</a:t>
            </a:r>
            <a:r>
              <a:rPr lang="en-US" sz="2800" dirty="0" smtClean="0"/>
              <a:t>: Results from making the product or service available when the customer wants it.</a:t>
            </a:r>
          </a:p>
          <a:p>
            <a:pPr lvl="1" eaLnBrk="1" hangingPunct="1"/>
            <a:r>
              <a:rPr lang="en-US" sz="2400" dirty="0" smtClean="0"/>
              <a:t>Example: Extended Dr. Office hours or Bank hours.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AE1255F-B3D3-4B11-9039-F2F9260E1C93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4 Primary Ways Businesses Can Increase Economic Utility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305800" cy="4267200"/>
          </a:xfrm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+mj-lt"/>
              <a:buAutoNum type="arabicPeriod" startAt="3"/>
            </a:pPr>
            <a:r>
              <a:rPr lang="en-US" sz="2800" b="1" u="sng" dirty="0" smtClean="0"/>
              <a:t>Place Utility</a:t>
            </a:r>
            <a:r>
              <a:rPr lang="en-US" sz="2800" dirty="0" smtClean="0"/>
              <a:t>: Making products and services available where the consumers want them.</a:t>
            </a:r>
            <a:r>
              <a:rPr lang="en-US" dirty="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A </a:t>
            </a:r>
            <a:r>
              <a:rPr lang="en-US" sz="24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convenient location </a:t>
            </a:r>
            <a:r>
              <a:rPr lang="en-US" sz="2400" dirty="0" smtClean="0"/>
              <a:t>for products and services is an important utility for people with busy lives.</a:t>
            </a:r>
          </a:p>
          <a:p>
            <a:pPr lvl="1" eaLnBrk="1" hangingPunct="1">
              <a:lnSpc>
                <a:spcPct val="90000"/>
              </a:lnSpc>
            </a:pPr>
            <a:endParaRPr lang="en-US" sz="2400" dirty="0" smtClean="0"/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 startAt="4"/>
            </a:pPr>
            <a:r>
              <a:rPr lang="en-US" sz="2800" b="1" u="sng" dirty="0" smtClean="0"/>
              <a:t>Possession Utility</a:t>
            </a:r>
            <a:r>
              <a:rPr lang="en-US" sz="2800" dirty="0" smtClean="0"/>
              <a:t>: Results from the affordability of the product or service.</a:t>
            </a:r>
            <a:r>
              <a:rPr lang="en-US" dirty="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Credit allows people to purchase things for which they do not have enough cash at the time.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Example: Rent a Tuxedo, Lease a Car, Rent a Movie.</a:t>
            </a:r>
            <a:endParaRPr lang="en-US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125DBFF-E30F-430F-905A-C273862AB16F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Importance of </a:t>
            </a:r>
            <a:br>
              <a:rPr lang="en-US" smtClean="0"/>
            </a:br>
            <a:r>
              <a:rPr lang="en-US" smtClean="0"/>
              <a:t>Economic Understanding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2057400"/>
            <a:ext cx="8305800" cy="4343400"/>
          </a:xfrm>
          <a:ln>
            <a:noFill/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Effective marketing relies on the principles and concepts of economics.</a:t>
            </a:r>
            <a:br>
              <a:rPr lang="en-US" dirty="0" smtClean="0"/>
            </a:br>
            <a:endParaRPr lang="en-US" sz="1400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Knowledge of economics and how economic decisions are made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improves marketing decisions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increases customer satisfaction</a:t>
            </a:r>
            <a:br>
              <a:rPr lang="en-US" dirty="0" smtClean="0"/>
            </a:br>
            <a:endParaRPr lang="en-US" sz="1400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Increased competition – need to understand economic factors to compete </a:t>
            </a:r>
            <a:endParaRPr lang="en-US" sz="800" dirty="0" smtClean="0"/>
          </a:p>
          <a:p>
            <a:pPr eaLnBrk="1" hangingPunct="1">
              <a:lnSpc>
                <a:spcPct val="90000"/>
              </a:lnSpc>
            </a:pPr>
            <a:endParaRPr lang="en-US" sz="800" dirty="0" smtClean="0"/>
          </a:p>
          <a:p>
            <a:pPr eaLnBrk="1" hangingPunct="1">
              <a:lnSpc>
                <a:spcPct val="90000"/>
              </a:lnSpc>
            </a:pPr>
            <a:endParaRPr lang="en-US" sz="900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BF98BF2-ECD5-4CAA-8163-FB796DAE41FE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pPr eaLnBrk="1" hangingPunct="1"/>
            <a:r>
              <a:rPr lang="en-US" sz="3200" smtClean="0"/>
              <a:t>The Basic Economic Problem</a:t>
            </a:r>
            <a:br>
              <a:rPr lang="en-US" sz="3200" smtClean="0"/>
            </a:br>
            <a:endParaRPr lang="en-US" sz="3200" smtClean="0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229600" cy="4648200"/>
          </a:xfrm>
        </p:spPr>
        <p:txBody>
          <a:bodyPr/>
          <a:lstStyle/>
          <a:p>
            <a:pPr lvl="1" eaLnBrk="1" hangingPunct="1">
              <a:defRPr/>
            </a:pPr>
            <a:r>
              <a:rPr lang="en-US" sz="2400" smtClean="0"/>
              <a:t>Consumers have </a:t>
            </a:r>
            <a:r>
              <a:rPr lang="en-US" sz="2400" b="1" u="sng" smtClean="0"/>
              <a:t>unlimited</a:t>
            </a:r>
            <a:r>
              <a:rPr lang="en-US" sz="2400" smtClean="0"/>
              <a:t> wants and needs.</a:t>
            </a:r>
          </a:p>
          <a:p>
            <a:pPr lvl="1" eaLnBrk="1" hangingPunct="1">
              <a:defRPr/>
            </a:pPr>
            <a:r>
              <a:rPr lang="en-US" sz="2400" smtClean="0"/>
              <a:t>Resources are </a:t>
            </a:r>
            <a:r>
              <a:rPr lang="en-US" sz="2400" b="1" u="sng" smtClean="0"/>
              <a:t>limited</a:t>
            </a:r>
            <a:r>
              <a:rPr lang="en-US" sz="2400" smtClean="0"/>
              <a:t>.</a:t>
            </a:r>
            <a:br>
              <a:rPr lang="en-US" sz="2400" smtClean="0"/>
            </a:br>
            <a:endParaRPr lang="en-US" sz="2400" i="1" smtClean="0"/>
          </a:p>
          <a:p>
            <a:pPr eaLnBrk="1" hangingPunct="1">
              <a:defRPr/>
            </a:pPr>
            <a:r>
              <a:rPr lang="en-US" sz="2800" b="1" i="1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Scarcity</a:t>
            </a:r>
            <a:r>
              <a:rPr lang="en-US" sz="2800" smtClean="0"/>
              <a:t>: The result of unlimited wants and needs combined with limited resources.</a:t>
            </a:r>
            <a:br>
              <a:rPr lang="en-US" sz="2800" smtClean="0"/>
            </a:br>
            <a:endParaRPr lang="en-US" sz="700" smtClean="0"/>
          </a:p>
          <a:p>
            <a:pPr lvl="1" eaLnBrk="1" hangingPunct="1">
              <a:defRPr/>
            </a:pPr>
            <a:r>
              <a:rPr lang="en-US" sz="2400" smtClean="0"/>
              <a:t>Choices and tradeoffs must be made.</a:t>
            </a:r>
          </a:p>
          <a:p>
            <a:pPr lvl="1" eaLnBrk="1" hangingPunct="1">
              <a:defRPr/>
            </a:pPr>
            <a:r>
              <a:rPr lang="en-US" sz="2400" smtClean="0"/>
              <a:t>Some products will not be made.</a:t>
            </a:r>
          </a:p>
          <a:p>
            <a:pPr lvl="1" eaLnBrk="1" hangingPunct="1">
              <a:defRPr/>
            </a:pPr>
            <a:r>
              <a:rPr lang="en-US" sz="2400" smtClean="0"/>
              <a:t>What will be produced and for whom?</a:t>
            </a:r>
          </a:p>
          <a:p>
            <a:pPr lvl="1" eaLnBrk="1" hangingPunct="1">
              <a:defRPr/>
            </a:pPr>
            <a:endParaRPr lang="en-US" sz="800" smtClean="0"/>
          </a:p>
          <a:p>
            <a:pPr eaLnBrk="1" hangingPunct="1">
              <a:defRPr/>
            </a:pPr>
            <a:r>
              <a:rPr lang="en-US" sz="2800" smtClean="0"/>
              <a:t>Who makes those decisions?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12C760-8BC7-4814-BA7C-9C0D758AFC0B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The Importance of </a:t>
            </a:r>
            <a:br>
              <a:rPr lang="en-US" sz="3200" smtClean="0"/>
            </a:br>
            <a:r>
              <a:rPr lang="en-US" sz="3200" smtClean="0"/>
              <a:t>Economic Understanding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4582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An economy is designed to facilitate the use of limited resources to satisfy individual and group needs of the people in the economy.</a:t>
            </a:r>
          </a:p>
          <a:p>
            <a:pPr eaLnBrk="1" hangingPunct="1">
              <a:lnSpc>
                <a:spcPct val="90000"/>
              </a:lnSpc>
            </a:pPr>
            <a:endParaRPr lang="en-US" sz="800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What goods and services will be produced?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How will they be produced?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For whom will they be produced?</a:t>
            </a:r>
          </a:p>
          <a:p>
            <a:pPr lvl="1" eaLnBrk="1" hangingPunct="1">
              <a:lnSpc>
                <a:spcPct val="90000"/>
              </a:lnSpc>
            </a:pPr>
            <a:endParaRPr lang="en-US" sz="900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Economic systems are based on how these three questions are answered.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91B0063-867E-4A88-9CAD-96E24CAF4816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The Importance of </a:t>
            </a:r>
            <a:br>
              <a:rPr lang="en-US" sz="3200" smtClean="0"/>
            </a:br>
            <a:r>
              <a:rPr lang="en-US" sz="3200" smtClean="0"/>
              <a:t>Economic Understanding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8458200" cy="4191000"/>
          </a:xfrm>
        </p:spPr>
        <p:txBody>
          <a:bodyPr/>
          <a:lstStyle/>
          <a:p>
            <a:pPr eaLnBrk="1" hangingPunct="1"/>
            <a:r>
              <a:rPr lang="en-US" sz="2800" b="1" u="sng" smtClean="0"/>
              <a:t>Controlled Economy</a:t>
            </a:r>
            <a:r>
              <a:rPr lang="en-US" sz="2800" smtClean="0"/>
              <a:t> - Government</a:t>
            </a:r>
          </a:p>
          <a:p>
            <a:pPr lvl="1" eaLnBrk="1" hangingPunct="1"/>
            <a:r>
              <a:rPr lang="en-US" sz="2400" smtClean="0"/>
              <a:t>Government attempts to own and control important resources and make decisions.</a:t>
            </a:r>
          </a:p>
          <a:p>
            <a:pPr eaLnBrk="1" hangingPunct="1"/>
            <a:r>
              <a:rPr lang="en-US" sz="2800" b="1" u="sng" smtClean="0"/>
              <a:t>Free (Market) Economy</a:t>
            </a:r>
            <a:r>
              <a:rPr lang="en-US" sz="2800" smtClean="0"/>
              <a:t> - Individual</a:t>
            </a:r>
          </a:p>
          <a:p>
            <a:pPr lvl="1" eaLnBrk="1" hangingPunct="1"/>
            <a:r>
              <a:rPr lang="en-US" sz="2400" smtClean="0"/>
              <a:t>Individuals own resources and make independent decisions without government regulations or control.</a:t>
            </a:r>
          </a:p>
          <a:p>
            <a:pPr eaLnBrk="1" hangingPunct="1"/>
            <a:r>
              <a:rPr lang="en-US" sz="2800" b="1" u="sng" smtClean="0"/>
              <a:t>Mixed Economy</a:t>
            </a:r>
            <a:r>
              <a:rPr lang="en-US" sz="2800" smtClean="0"/>
              <a:t> - Gov. &amp; Private Enterprise</a:t>
            </a:r>
          </a:p>
          <a:p>
            <a:pPr lvl="1" eaLnBrk="1" hangingPunct="1"/>
            <a:r>
              <a:rPr lang="en-US" sz="2400" smtClean="0"/>
              <a:t>Some goods/services provided by Government and some by private enterprises. (limited Gov. role)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79455AC-504A-4549-AB38-80FE74C78A24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America’s Private</a:t>
            </a:r>
            <a:br>
              <a:rPr lang="en-US" smtClean="0"/>
            </a:br>
            <a:r>
              <a:rPr lang="en-US" smtClean="0"/>
              <a:t>Enterprise Economy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88392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b="1" u="sng" smtClean="0"/>
              <a:t>Private Enterprises</a:t>
            </a:r>
            <a:r>
              <a:rPr lang="en-US" sz="2800" smtClean="0"/>
              <a:t> - independent decisions by businesses and consumers with only a limited government role regulating those relationships.</a:t>
            </a:r>
            <a:br>
              <a:rPr lang="en-US" sz="2800" smtClean="0"/>
            </a:br>
            <a:endParaRPr lang="en-US" sz="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5 important characteristics define a private enterprise economy.</a:t>
            </a:r>
          </a:p>
          <a:p>
            <a:pPr eaLnBrk="1" hangingPunct="1">
              <a:lnSpc>
                <a:spcPct val="90000"/>
              </a:lnSpc>
            </a:pPr>
            <a:endParaRPr lang="en-US" sz="80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Resources of production owned &amp; controlled by individual producers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Producers - </a:t>
            </a:r>
            <a:r>
              <a:rPr lang="en-US" sz="2000" b="1" i="1" smtClean="0"/>
              <a:t>Profit Motive</a:t>
            </a:r>
            <a:r>
              <a:rPr lang="en-US" sz="2000" smtClean="0"/>
              <a:t>: use of resources to obtain greatest profit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Consumers make decisions about their purchases to satisfy needs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Consumers - </a:t>
            </a:r>
            <a:r>
              <a:rPr lang="en-US" sz="2000" b="1" i="1" smtClean="0"/>
              <a:t>Value</a:t>
            </a:r>
            <a:r>
              <a:rPr lang="en-US" sz="2000" smtClean="0"/>
              <a:t>: individual view of worth of product or service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Government stays out of exchange activities btw producer &amp; consumer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70B92E0-09A2-4A50-B5CD-1EE7C195861B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America’s Private</a:t>
            </a:r>
            <a:br>
              <a:rPr lang="en-US" smtClean="0"/>
            </a:br>
            <a:r>
              <a:rPr lang="en-US" smtClean="0"/>
              <a:t>Enterprise Economy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8305800" cy="4267200"/>
          </a:xfrm>
        </p:spPr>
        <p:txBody>
          <a:bodyPr/>
          <a:lstStyle/>
          <a:p>
            <a:pPr eaLnBrk="1" hangingPunct="1"/>
            <a:r>
              <a:rPr lang="en-US" smtClean="0"/>
              <a:t>Consumers - purchase products to satisfy needs.</a:t>
            </a:r>
          </a:p>
          <a:p>
            <a:pPr lvl="1" eaLnBrk="1" hangingPunct="1"/>
            <a:r>
              <a:rPr lang="en-US" smtClean="0"/>
              <a:t>Select products that provide the greatest satisfaction.</a:t>
            </a:r>
          </a:p>
          <a:p>
            <a:pPr lvl="1" eaLnBrk="1" hangingPunct="1"/>
            <a:r>
              <a:rPr lang="en-US" b="1" i="1" smtClean="0"/>
              <a:t>Demand</a:t>
            </a:r>
            <a:r>
              <a:rPr lang="en-US" smtClean="0"/>
              <a:t>: relationship between quantity of a product consumers are willing/able to purchase and the price.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9 MKTG">
  <a:themeElements>
    <a:clrScheme name="">
      <a:dk1>
        <a:srgbClr val="000000"/>
      </a:dk1>
      <a:lt1>
        <a:srgbClr val="FFFFFF"/>
      </a:lt1>
      <a:dk2>
        <a:srgbClr val="3F7EBD"/>
      </a:dk2>
      <a:lt2>
        <a:srgbClr val="66CCFF"/>
      </a:lt2>
      <a:accent1>
        <a:srgbClr val="FFE18D"/>
      </a:accent1>
      <a:accent2>
        <a:srgbClr val="CA5302"/>
      </a:accent2>
      <a:accent3>
        <a:srgbClr val="FFFFFF"/>
      </a:accent3>
      <a:accent4>
        <a:srgbClr val="000000"/>
      </a:accent4>
      <a:accent5>
        <a:srgbClr val="FFEEC5"/>
      </a:accent5>
      <a:accent6>
        <a:srgbClr val="B74A02"/>
      </a:accent6>
      <a:hlink>
        <a:srgbClr val="00A5E0"/>
      </a:hlink>
      <a:folHlink>
        <a:srgbClr val="B9CC00"/>
      </a:folHlink>
    </a:clrScheme>
    <a:fontScheme name="09 MKT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9 MKTG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 MKTG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Data\Microsoft\Templates\2009 PPT templates\09 MKTG.pot</Template>
  <TotalTime>2182</TotalTime>
  <Words>1363</Words>
  <Application>Microsoft Office PowerPoint</Application>
  <PresentationFormat>On-screen Show (4:3)</PresentationFormat>
  <Paragraphs>368</Paragraphs>
  <Slides>34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09 MKTG</vt:lpstr>
      <vt:lpstr>MARKETING BEGINS  WITH ECONOMICS</vt:lpstr>
      <vt:lpstr>Slide 2</vt:lpstr>
      <vt:lpstr>SCARCITY AND  PRIVATE ENTERPRISE</vt:lpstr>
      <vt:lpstr>The Importance of  Economic Understanding</vt:lpstr>
      <vt:lpstr>The Basic Economic Problem </vt:lpstr>
      <vt:lpstr>The Importance of  Economic Understanding</vt:lpstr>
      <vt:lpstr>The Importance of  Economic Understanding</vt:lpstr>
      <vt:lpstr>America’s Private Enterprise Economy</vt:lpstr>
      <vt:lpstr>America’s Private Enterprise Economy</vt:lpstr>
      <vt:lpstr>America’s Private Enterprise Economy</vt:lpstr>
      <vt:lpstr>OBSERVING THE LAW  OF SUPPLY AND DEMAND</vt:lpstr>
      <vt:lpstr>Economics</vt:lpstr>
      <vt:lpstr>Economics</vt:lpstr>
      <vt:lpstr>Microeconomics and Consumer Demand</vt:lpstr>
      <vt:lpstr>Microeconomics and Consumer Demand</vt:lpstr>
      <vt:lpstr>Supplying the Product</vt:lpstr>
      <vt:lpstr>Supplying the Product</vt:lpstr>
      <vt:lpstr>Supplying the Product</vt:lpstr>
      <vt:lpstr>Intersecting Supply and Demand</vt:lpstr>
      <vt:lpstr>Demand Curve for  Notebook Computers</vt:lpstr>
      <vt:lpstr>Supply Curve for  Notebook Computers</vt:lpstr>
      <vt:lpstr>Market Price for  Notebook Computers</vt:lpstr>
      <vt:lpstr>Net BookMark (Page 69)</vt:lpstr>
      <vt:lpstr>TYPES OF ECONOMIC  COMPETITION</vt:lpstr>
      <vt:lpstr>All-Out Competition or  No Competition At All</vt:lpstr>
      <vt:lpstr>All-Out Competition or  No Competition At All</vt:lpstr>
      <vt:lpstr>All-Out Competition or  No Competition At All</vt:lpstr>
      <vt:lpstr>Between the Extremes of  Pure Competition and Monopolies</vt:lpstr>
      <vt:lpstr>Between the Extremes of  Pure Competition and Monopolies</vt:lpstr>
      <vt:lpstr>ENHANCING ECONOMIC UTILITY</vt:lpstr>
      <vt:lpstr>Utility Means Satisfaction</vt:lpstr>
      <vt:lpstr>Utility Means Satisfaction</vt:lpstr>
      <vt:lpstr>4 Primary Ways Businesses Can Increase Economic Utility</vt:lpstr>
      <vt:lpstr>4 Primary Ways Businesses Can Increase Economic Utility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BEGINS  WITH ECONOMICS</dc:title>
  <dc:creator>Sundling, Jessica</dc:creator>
  <cp:lastModifiedBy>jsundlin</cp:lastModifiedBy>
  <cp:revision>75</cp:revision>
  <dcterms:created xsi:type="dcterms:W3CDTF">2001-11-07T01:07:46Z</dcterms:created>
  <dcterms:modified xsi:type="dcterms:W3CDTF">2012-10-11T15:14:52Z</dcterms:modified>
</cp:coreProperties>
</file>